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6" r:id="rId3"/>
    <p:sldMasterId id="2147483709" r:id="rId4"/>
    <p:sldMasterId id="2147483722" r:id="rId5"/>
  </p:sldMasterIdLst>
  <p:notesMasterIdLst>
    <p:notesMasterId r:id="rId61"/>
  </p:notesMasterIdLst>
  <p:handoutMasterIdLst>
    <p:handoutMasterId r:id="rId62"/>
  </p:handoutMasterIdLst>
  <p:sldIdLst>
    <p:sldId id="280" r:id="rId6"/>
    <p:sldId id="309" r:id="rId7"/>
    <p:sldId id="311" r:id="rId8"/>
    <p:sldId id="310" r:id="rId9"/>
    <p:sldId id="281" r:id="rId10"/>
    <p:sldId id="312" r:id="rId11"/>
    <p:sldId id="282" r:id="rId12"/>
    <p:sldId id="284" r:id="rId13"/>
    <p:sldId id="314" r:id="rId14"/>
    <p:sldId id="313" r:id="rId15"/>
    <p:sldId id="283" r:id="rId16"/>
    <p:sldId id="259" r:id="rId17"/>
    <p:sldId id="260" r:id="rId18"/>
    <p:sldId id="261" r:id="rId19"/>
    <p:sldId id="257" r:id="rId20"/>
    <p:sldId id="258" r:id="rId21"/>
    <p:sldId id="267" r:id="rId22"/>
    <p:sldId id="268" r:id="rId23"/>
    <p:sldId id="269" r:id="rId24"/>
    <p:sldId id="264" r:id="rId25"/>
    <p:sldId id="270" r:id="rId26"/>
    <p:sldId id="271" r:id="rId27"/>
    <p:sldId id="276" r:id="rId28"/>
    <p:sldId id="272" r:id="rId29"/>
    <p:sldId id="273" r:id="rId30"/>
    <p:sldId id="275" r:id="rId31"/>
    <p:sldId id="277" r:id="rId32"/>
    <p:sldId id="278" r:id="rId33"/>
    <p:sldId id="285" r:id="rId34"/>
    <p:sldId id="290" r:id="rId35"/>
    <p:sldId id="297" r:id="rId36"/>
    <p:sldId id="295" r:id="rId37"/>
    <p:sldId id="298" r:id="rId38"/>
    <p:sldId id="296" r:id="rId39"/>
    <p:sldId id="315" r:id="rId40"/>
    <p:sldId id="316" r:id="rId41"/>
    <p:sldId id="317" r:id="rId42"/>
    <p:sldId id="323" r:id="rId43"/>
    <p:sldId id="319" r:id="rId44"/>
    <p:sldId id="320" r:id="rId45"/>
    <p:sldId id="288" r:id="rId46"/>
    <p:sldId id="318" r:id="rId47"/>
    <p:sldId id="321" r:id="rId48"/>
    <p:sldId id="322" r:id="rId49"/>
    <p:sldId id="299" r:id="rId50"/>
    <p:sldId id="300" r:id="rId51"/>
    <p:sldId id="301" r:id="rId52"/>
    <p:sldId id="302" r:id="rId53"/>
    <p:sldId id="304" r:id="rId54"/>
    <p:sldId id="325" r:id="rId55"/>
    <p:sldId id="305" r:id="rId56"/>
    <p:sldId id="326" r:id="rId57"/>
    <p:sldId id="306" r:id="rId58"/>
    <p:sldId id="327" r:id="rId59"/>
    <p:sldId id="307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0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76424-221A-1A44-BC81-BCF05A8EC2FC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FCF80-7504-8947-82F9-B05363A012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7982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B7E44-9EA3-41DD-A90E-9DC504F9AC86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51F2D-B448-46C0-B5CE-EDD4ABB3C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54264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F0644-10D2-479C-ABA4-85DCC31A18C7}" type="slidenum">
              <a:rPr lang="en-US"/>
              <a:pPr/>
              <a:t>2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AD9D99-1035-47EC-9031-3D557D593D80}" type="slidenum">
              <a:rPr lang="en-US"/>
              <a:pPr/>
              <a:t>40</a:t>
            </a:fld>
            <a:endParaRPr 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28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408E58-6102-4BD8-9663-96C4DC9EE49F}" type="slidenum">
              <a:rPr lang="en-US">
                <a:solidFill>
                  <a:prstClr val="white"/>
                </a:solidFill>
              </a:rPr>
              <a:pPr/>
              <a:t>46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3C660E-CA85-4EC9-A95D-551FC7731240}" type="slidenum">
              <a:rPr lang="en-US">
                <a:solidFill>
                  <a:prstClr val="white"/>
                </a:solidFill>
              </a:rPr>
              <a:pPr/>
              <a:t>47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067851-0C67-4E0F-AC57-AAFAB9909FF3}" type="slidenum">
              <a:rPr lang="en-US">
                <a:solidFill>
                  <a:prstClr val="white"/>
                </a:solidFill>
              </a:rPr>
              <a:pPr/>
              <a:t>48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116541-73D9-4D5D-B557-E1F7483A418A}" type="slidenum">
              <a:rPr lang="en-US">
                <a:solidFill>
                  <a:prstClr val="white"/>
                </a:solidFill>
              </a:rPr>
              <a:pPr/>
              <a:t>49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9613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1294" y="4322331"/>
            <a:ext cx="5028640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US" sz="1800" dirty="0">
              <a:latin typeface="Arial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067851-0C67-4E0F-AC57-AAFAB9909FF3}" type="slidenum">
              <a:rPr lang="en-US">
                <a:solidFill>
                  <a:prstClr val="white"/>
                </a:solidFill>
              </a:rPr>
              <a:pPr/>
              <a:t>50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847570-C58B-4F36-A692-024B2A5632B5}" type="slidenum">
              <a:rPr lang="en-US">
                <a:solidFill>
                  <a:prstClr val="white"/>
                </a:solidFill>
              </a:rPr>
              <a:pPr/>
              <a:t>51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86680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067851-0C67-4E0F-AC57-AAFAB9909FF3}" type="slidenum">
              <a:rPr lang="en-US">
                <a:solidFill>
                  <a:prstClr val="white"/>
                </a:solidFill>
              </a:rPr>
              <a:pPr/>
              <a:t>52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2345F0-DF9A-47CA-B67C-04C42F354D2C}" type="slidenum">
              <a:rPr lang="en-US">
                <a:solidFill>
                  <a:prstClr val="white"/>
                </a:solidFill>
              </a:rPr>
              <a:pPr/>
              <a:t>53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86680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067851-0C67-4E0F-AC57-AAFAB9909FF3}" type="slidenum">
              <a:rPr lang="en-US">
                <a:solidFill>
                  <a:prstClr val="white"/>
                </a:solidFill>
              </a:rPr>
              <a:pPr/>
              <a:t>54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F0644-10D2-479C-ABA4-85DCC31A18C7}" type="slidenum">
              <a:rPr lang="en-US"/>
              <a:pPr/>
              <a:t>3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4208AF-A893-410A-9E6C-8AB993A3356E}" type="slidenum">
              <a:rPr lang="en-US">
                <a:solidFill>
                  <a:prstClr val="white"/>
                </a:solidFill>
              </a:rPr>
              <a:pPr/>
              <a:t>55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86680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F0644-10D2-479C-ABA4-85DCC31A18C7}" type="slidenum">
              <a:rPr lang="en-US"/>
              <a:pPr/>
              <a:t>4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F0644-10D2-479C-ABA4-85DCC31A18C7}" type="slidenum">
              <a:rPr lang="en-US"/>
              <a:pPr/>
              <a:t>5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43A4D1-91B3-4C96-9282-25F660E04F09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Elastic makes things</a:t>
            </a:r>
            <a:r>
              <a:rPr lang="en-GB" baseline="0" dirty="0" smtClean="0"/>
              <a:t> worse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18C5E9-58C2-4BD4-95EF-5E96E75CE0F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42040F-61A7-4A70-99FD-1077E87F0CFE}" type="slidenum">
              <a:rPr lang="en-US"/>
              <a:pPr/>
              <a:t>37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28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AD22-0407-2A46-9FCE-35536B8D7AAB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C316-937B-4E4D-BA9D-EA87CE11CDDE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739F-4176-5946-8FFE-757F4452CF66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0075" cy="1135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E7DA-F94B-4684-82D1-1B40ABCED2CB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BFF62C-75B4-534C-B030-96FD8980DB04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6296" y="260648"/>
            <a:ext cx="1728192" cy="58655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7909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E69D-18AA-F34A-8E8E-8061A4061623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4225" cy="584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84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1663" cy="1136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3837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0CF6-1608-B245-AD49-0F5358361B0D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73050"/>
            <a:ext cx="2054225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345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0075" cy="1135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6CE728C-58F7-7447-8817-E874F24B9732}" type="datetime1">
              <a:rPr lang="en-US" smtClean="0"/>
              <a:pPr/>
              <a:t>11/15/2012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8297BE4-AC50-DF4F-BBB9-C9D6DEDF5AF3}" type="datetime1">
              <a:rPr lang="en-US" smtClean="0"/>
              <a:pPr/>
              <a:t>11/15/2012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EFDA2F5-BB68-524D-B31A-5F1901A38303}" type="datetime1">
              <a:rPr lang="en-US" smtClean="0"/>
              <a:pPr/>
              <a:t>11/15/2012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DDB9-CF35-954C-8E59-50762563FE5E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EF7032A-86E9-F74B-AAB3-4E21AABA8AC9}" type="datetime1">
              <a:rPr lang="en-US" smtClean="0"/>
              <a:pPr/>
              <a:t>11/15/2012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73BDD40-59CB-BC42-8569-B014EE81CDE6}" type="datetime1">
              <a:rPr lang="en-US" smtClean="0"/>
              <a:pPr/>
              <a:t>11/15/2012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B771148-0E39-0B47-8BDA-CCCDA4C1C509}" type="datetime1">
              <a:rPr lang="en-US" smtClean="0"/>
              <a:pPr/>
              <a:t>11/15/2012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C128EB9-382C-C446-AA1A-1E844ED5DE87}" type="datetime1">
              <a:rPr lang="en-US" smtClean="0"/>
              <a:pPr/>
              <a:t>11/15/2012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2980797-1905-694A-9D96-BB0413019497}" type="datetime1">
              <a:rPr lang="en-US" smtClean="0"/>
              <a:pPr/>
              <a:t>11/15/2012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2E8EB58-49EE-684D-B818-4ACCC7BF7314}" type="datetime1">
              <a:rPr lang="en-US" smtClean="0"/>
              <a:pPr/>
              <a:t>11/15/2012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E06DFC9-C384-C542-BAEF-23F05F5AC268}" type="datetime1">
              <a:rPr lang="en-US" smtClean="0"/>
              <a:pPr/>
              <a:t>11/15/2012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12B6FA5-5C07-3249-B6E3-02BAEC63FA13}" type="datetime1">
              <a:rPr lang="en-US" smtClean="0"/>
              <a:pPr/>
              <a:t>11/15/2012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0075" cy="1135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A35-7137-4140-BC40-D0AA9BE0C250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90D-3F6D-8747-A7CE-ABE8A6888E9A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44E1E3-49B9-4B4D-9B9D-EFA46A52D0CB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A39E-0764-2046-9188-3DE7131D3CE9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68A33E-AAE4-4841-BDE4-E2FF6F75497F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-wave3-MaxBlu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 descr="FullLogoVector_Inverted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56282" y="6355746"/>
            <a:ext cx="1180214" cy="467540"/>
          </a:xfrm>
          <a:prstGeom prst="rect">
            <a:avLst/>
          </a:prstGeom>
          <a:effectLst>
            <a:outerShdw blurRad="50800" dist="38100" dir="2700000" algn="ctr" rotWithShape="0">
              <a:schemeClr val="accent5">
                <a:alpha val="70000"/>
              </a:scheme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7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0736" y="6552076"/>
            <a:ext cx="2895600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7373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-6350" y="6096000"/>
            <a:ext cx="3400425" cy="774700"/>
          </a:xfrm>
          <a:prstGeom prst="rtTriangl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-6350" y="6096000"/>
            <a:ext cx="3402013" cy="776288"/>
          </a:xfrm>
          <a:prstGeom prst="line">
            <a:avLst/>
          </a:prstGeom>
          <a:noFill/>
          <a:ln w="28440">
            <a:solidFill>
              <a:srgbClr val="196F85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153400" y="6357938"/>
            <a:ext cx="91281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CD7B9EF-2514-4A52-9733-340160C23C60}" type="slidenum">
              <a:rPr lang="en-US" sz="1200" smtClean="0">
                <a:solidFill>
                  <a:srgbClr val="000000"/>
                </a:solidFill>
                <a:latin typeface="Lucida Sans Unicode" charset="0"/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200" smtClean="0">
                <a:solidFill>
                  <a:srgbClr val="000000"/>
                </a:solidFill>
                <a:latin typeface="Lucida Sans Unicode" charset="0"/>
              </a:rPr>
              <a:t>/8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4664075"/>
            <a:ext cx="9150350" cy="1588"/>
          </a:xfrm>
          <a:prstGeom prst="rtTriangle">
            <a:avLst/>
          </a:prstGeom>
          <a:gradFill rotWithShape="0">
            <a:gsLst>
              <a:gs pos="0">
                <a:srgbClr val="007795"/>
              </a:gs>
              <a:gs pos="50000">
                <a:srgbClr val="4BBADE"/>
              </a:gs>
              <a:gs pos="100000">
                <a:srgbClr val="007795"/>
              </a:gs>
            </a:gsLst>
            <a:lin ang="30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-3175" y="4997450"/>
            <a:ext cx="9147175" cy="790575"/>
          </a:xfrm>
          <a:prstGeom prst="line">
            <a:avLst/>
          </a:prstGeom>
          <a:noFill/>
          <a:ln w="12240">
            <a:solidFill>
              <a:srgbClr val="196F85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379913" y="6408738"/>
            <a:ext cx="23495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3505200"/>
            <a:ext cx="7923213" cy="4445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100000">
                <a:srgbClr val="005CBF"/>
              </a:gs>
            </a:gsLst>
            <a:lin ang="13500000" scaled="1"/>
          </a:gradFill>
          <a:ln w="55080">
            <a:solidFill>
              <a:srgbClr val="21778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1663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-6350" y="6096000"/>
            <a:ext cx="3402013" cy="774700"/>
          </a:xfrm>
          <a:prstGeom prst="rtTriangl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-6350" y="6096000"/>
            <a:ext cx="3402013" cy="776288"/>
          </a:xfrm>
          <a:prstGeom prst="line">
            <a:avLst/>
          </a:prstGeom>
          <a:noFill/>
          <a:ln w="28440">
            <a:solidFill>
              <a:srgbClr val="196F85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153400" y="6357938"/>
            <a:ext cx="91281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FDE6839-EF5B-40BB-ACF8-013EEB193CBA}" type="slidenum">
              <a:rPr lang="en-US" sz="1200" smtClean="0">
                <a:solidFill>
                  <a:srgbClr val="000000"/>
                </a:solidFill>
                <a:latin typeface="Lucida Sans Unicode" charset="0"/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200" smtClean="0">
                <a:solidFill>
                  <a:srgbClr val="000000"/>
                </a:solidFill>
                <a:latin typeface="Lucida Sans Unicode" charset="0"/>
              </a:rPr>
              <a:t>/8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379913" y="6408738"/>
            <a:ext cx="23495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7200" y="1143000"/>
            <a:ext cx="5332413" cy="74613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100000">
                <a:srgbClr val="005CBF"/>
              </a:gs>
            </a:gsLst>
            <a:lin ang="13500000" scaled="1"/>
          </a:gradFill>
          <a:ln w="55080">
            <a:solidFill>
              <a:srgbClr val="21778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0075" cy="113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0075" cy="451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153400" y="6400800"/>
            <a:ext cx="83820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19480FE-6CA6-4E24-A72B-BF628BCFCAFA}" type="slidenum">
              <a:rPr lang="en-US" sz="1400" smtClean="0">
                <a:solidFill>
                  <a:srgbClr val="000000"/>
                </a:solidFill>
              </a:rPr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400" smtClean="0">
                <a:solidFill>
                  <a:srgbClr val="000000"/>
                </a:solidFill>
              </a:rPr>
              <a:t>/8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153400" y="6400800"/>
            <a:ext cx="83820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C126F5F-D183-4369-BC5F-C6EF2C69FA4A}" type="slidenum">
              <a:rPr lang="en-US" sz="1400" smtClean="0">
                <a:solidFill>
                  <a:srgbClr val="000000"/>
                </a:solidFill>
              </a:rPr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400" smtClean="0">
                <a:solidFill>
                  <a:srgbClr val="000000"/>
                </a:solidFill>
              </a:rPr>
              <a:t>/8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0"/>
            <a:r>
              <a:rPr lang="en-GB" smtClean="0"/>
              <a:t>Ninth Outline LevelClick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Fourth level</a:t>
            </a:r>
          </a:p>
          <a:p>
            <a:pPr lvl="3"/>
            <a:r>
              <a:rPr lang="en-GB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847F64D9-030C-A943-AC65-FB6A7930FF0B}" type="datetime1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11/15/2012</a:t>
            </a:fld>
            <a:endParaRPr lang="en-US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" y="3505200"/>
            <a:ext cx="8610600" cy="2015196"/>
          </a:xfrm>
        </p:spPr>
        <p:txBody>
          <a:bodyPr/>
          <a:lstStyle/>
          <a:p>
            <a:r>
              <a:rPr lang="en-US" b="1" dirty="0" smtClean="0"/>
              <a:t>V. </a:t>
            </a:r>
            <a:r>
              <a:rPr lang="en-US" b="1" dirty="0" err="1" smtClean="0"/>
              <a:t>Milutinovi</a:t>
            </a:r>
            <a:r>
              <a:rPr lang="x-none" b="1" dirty="0" smtClean="0"/>
              <a:t>ć</a:t>
            </a:r>
            <a:r>
              <a:rPr lang="en-US" b="1" dirty="0" smtClean="0"/>
              <a:t>, G. Rakocevic,</a:t>
            </a:r>
            <a:r>
              <a:rPr lang="x-none" b="1" dirty="0" smtClean="0"/>
              <a:t> S</a:t>
            </a:r>
            <a:r>
              <a:rPr lang="en-US" b="1" dirty="0" smtClean="0"/>
              <a:t>.</a:t>
            </a:r>
            <a:r>
              <a:rPr lang="x-none" b="1" dirty="0" smtClean="0"/>
              <a:t> Stojanović</a:t>
            </a:r>
            <a:r>
              <a:rPr lang="en-US" b="1" dirty="0" smtClean="0"/>
              <a:t>, </a:t>
            </a:r>
            <a:r>
              <a:rPr lang="x-none" b="1" dirty="0"/>
              <a:t>and</a:t>
            </a:r>
            <a:r>
              <a:rPr lang="en-US" b="1" dirty="0" smtClean="0"/>
              <a:t> Z. </a:t>
            </a:r>
            <a:r>
              <a:rPr lang="en-US" b="1" dirty="0" err="1" smtClean="0"/>
              <a:t>Sustran</a:t>
            </a:r>
            <a:endParaRPr lang="x-none" b="1" dirty="0" smtClean="0"/>
          </a:p>
          <a:p>
            <a:r>
              <a:rPr lang="en-US" sz="1800" dirty="0" smtClean="0"/>
              <a:t>University of Belgrade</a:t>
            </a:r>
          </a:p>
          <a:p>
            <a:r>
              <a:rPr lang="x-none" b="1" dirty="0"/>
              <a:t>Oskar Mencer</a:t>
            </a:r>
          </a:p>
          <a:p>
            <a:r>
              <a:rPr lang="en-US" sz="1800" dirty="0" smtClean="0"/>
              <a:t>Imperial College, London</a:t>
            </a:r>
          </a:p>
          <a:p>
            <a:r>
              <a:rPr lang="en-GB" b="1" dirty="0" smtClean="0"/>
              <a:t>Oliver Pell</a:t>
            </a:r>
            <a:r>
              <a:rPr lang="x-none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800" dirty="0" err="1" smtClean="0"/>
              <a:t>Maxeler</a:t>
            </a:r>
            <a:r>
              <a:rPr lang="en-US" sz="1800" dirty="0" smtClean="0"/>
              <a:t> Technologies, London and Palo Alto</a:t>
            </a:r>
            <a:endParaRPr lang="en-US" sz="1800" dirty="0"/>
          </a:p>
          <a:p>
            <a:r>
              <a:rPr lang="en-US" b="1" dirty="0" smtClean="0"/>
              <a:t>Michael Flynn</a:t>
            </a:r>
          </a:p>
          <a:p>
            <a:r>
              <a:rPr lang="en-US" sz="1800" dirty="0" smtClean="0"/>
              <a:t>Stanford University, Palo Alto</a:t>
            </a:r>
          </a:p>
          <a:p>
            <a:endParaRPr lang="en-US" sz="1800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8686800" cy="1981200"/>
          </a:xfrm>
        </p:spPr>
        <p:txBody>
          <a:bodyPr/>
          <a:lstStyle/>
          <a:p>
            <a:r>
              <a:rPr lang="en-GB" dirty="0" err="1" smtClean="0"/>
              <a:t>DataFlow</a:t>
            </a:r>
            <a:r>
              <a:rPr lang="en-GB" dirty="0" smtClean="0"/>
              <a:t> </a:t>
            </a:r>
            <a:r>
              <a:rPr lang="en-GB" dirty="0" err="1" smtClean="0"/>
              <a:t>SuperComputing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for </a:t>
            </a:r>
            <a:r>
              <a:rPr lang="en-GB" dirty="0" err="1" smtClean="0"/>
              <a:t>ExaScale</a:t>
            </a:r>
            <a:r>
              <a:rPr lang="en-GB" dirty="0" smtClean="0"/>
              <a:t> Applications: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Revisiting the Algorithms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r>
              <a:rPr lang="en-US" dirty="0" smtClean="0"/>
              <a:t>/55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00" y="-111125"/>
            <a:ext cx="12801600" cy="710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90600" y="5716587"/>
            <a:ext cx="7618413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Assumptions: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 1. Software includes enough parallelism to keep all cores busy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 2. The only limiting factor is the number of cores.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2413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581400" y="1371600"/>
            <a:ext cx="2894013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tGPU = 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N * NOPS * CGPU*TclkGPU / NcoresGPU</a:t>
            </a:r>
            <a:r>
              <a:rPr lang="en-US" sz="140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62000" y="1371600"/>
            <a:ext cx="2894013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tCPU = 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N * NOPS * CCPU*TclkCPU /NcoresCPU</a:t>
            </a:r>
            <a:r>
              <a:rPr lang="en-US" sz="140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400800" y="1371600"/>
            <a:ext cx="2894013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tDF =  NOPS * CDF * TclkDF +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        (N – 1) * TclkDF / NDF</a:t>
            </a:r>
            <a:r>
              <a:rPr lang="en-US" sz="140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2049463"/>
            <a:ext cx="7616825" cy="366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Essence: Our Paper in IEEE Computer</a:t>
            </a:r>
            <a:endParaRPr lang="en-GB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r>
              <a:rPr lang="en-US" dirty="0" smtClean="0"/>
              <a:t>/55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MultiCore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743200"/>
            <a:ext cx="49244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743200"/>
            <a:ext cx="42576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loud Callout 5"/>
          <p:cNvSpPr/>
          <p:nvPr/>
        </p:nvSpPr>
        <p:spPr>
          <a:xfrm>
            <a:off x="457200" y="1295400"/>
            <a:ext cx="2133600" cy="1371600"/>
          </a:xfrm>
          <a:prstGeom prst="cloudCallout">
            <a:avLst>
              <a:gd name="adj1" fmla="val 62160"/>
              <a:gd name="adj2" fmla="val 445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DualCore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>
            <a:off x="3200400" y="1143000"/>
            <a:ext cx="5562600" cy="1295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Which way are the horses going?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r>
              <a:rPr lang="en-US" dirty="0" smtClean="0"/>
              <a:t>/55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066800"/>
          </a:xfrm>
        </p:spPr>
        <p:txBody>
          <a:bodyPr/>
          <a:lstStyle/>
          <a:p>
            <a:r>
              <a:rPr lang="en-US" dirty="0" smtClean="0"/>
              <a:t>Is it possible</a:t>
            </a:r>
            <a:br>
              <a:rPr lang="en-US" dirty="0" smtClean="0"/>
            </a:br>
            <a:r>
              <a:rPr lang="en-US" dirty="0" smtClean="0"/>
              <a:t>to use 2000 chicken instead of two horses?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ManyCore</a:t>
            </a:r>
            <a:endParaRPr lang="en-US" dirty="0"/>
          </a:p>
        </p:txBody>
      </p:sp>
      <p:pic>
        <p:nvPicPr>
          <p:cNvPr id="17410" name="Picture 2" descr="http://www.haccpeuropa.com/wp-content/uploads/2012/03/chick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124200"/>
            <a:ext cx="3505200" cy="23201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4038600"/>
            <a:ext cx="48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</a:t>
            </a:r>
          </a:p>
          <a:p>
            <a:pPr algn="ctr"/>
            <a:r>
              <a:rPr lang="en-US" dirty="0" smtClean="0"/>
              <a:t>==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r>
              <a:rPr lang="en-US" dirty="0" smtClean="0"/>
              <a:t>/55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124200"/>
            <a:ext cx="38257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5562600"/>
            <a:ext cx="8229600" cy="106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is better, real and anecdotic?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ManyCore</a:t>
            </a:r>
            <a:endParaRPr lang="en-US" dirty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251026" cy="345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71600" y="5638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 x 1000 chickens (CUDA and </a:t>
            </a:r>
            <a:r>
              <a:rPr lang="en-US" sz="2800" dirty="0" err="1" smtClean="0"/>
              <a:t>rCUDA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r>
              <a:rPr lang="en-US" dirty="0" smtClean="0"/>
              <a:t>/55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3810000" cy="39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DataFlow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 rot="1237013">
            <a:off x="3472893" y="4080605"/>
            <a:ext cx="1143000" cy="457200"/>
            <a:chOff x="4572000" y="3429000"/>
            <a:chExt cx="1143000" cy="457200"/>
          </a:xfrm>
        </p:grpSpPr>
        <p:sp>
          <p:nvSpPr>
            <p:cNvPr id="5" name="Oval 4"/>
            <p:cNvSpPr/>
            <p:nvPr/>
          </p:nvSpPr>
          <p:spPr>
            <a:xfrm>
              <a:off x="4572000" y="3429000"/>
              <a:ext cx="457200" cy="4572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6"/>
            </p:cNvCxnSpPr>
            <p:nvPr/>
          </p:nvCxnSpPr>
          <p:spPr>
            <a:xfrm>
              <a:off x="5029200" y="3657600"/>
              <a:ext cx="68580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629078" y="1955862"/>
            <a:ext cx="2581222" cy="2471547"/>
            <a:chOff x="4924478" y="1795652"/>
            <a:chExt cx="2581222" cy="2471547"/>
          </a:xfrm>
        </p:grpSpPr>
        <p:cxnSp>
          <p:nvCxnSpPr>
            <p:cNvPr id="9" name="Straight Connector 8"/>
            <p:cNvCxnSpPr>
              <a:stCxn id="5" idx="1"/>
              <a:endCxn id="12" idx="1"/>
            </p:cNvCxnSpPr>
            <p:nvPr/>
          </p:nvCxnSpPr>
          <p:spPr>
            <a:xfrm rot="5400000" flipH="1" flipV="1">
              <a:off x="4677548" y="2042582"/>
              <a:ext cx="2024392" cy="15305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5"/>
              <a:endCxn id="12" idx="4"/>
            </p:cNvCxnSpPr>
            <p:nvPr/>
          </p:nvCxnSpPr>
          <p:spPr>
            <a:xfrm rot="16200000" flipH="1">
              <a:off x="6294097" y="3055596"/>
              <a:ext cx="30735" cy="2392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4724400" y="1531810"/>
            <a:ext cx="2971800" cy="28956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19600" y="5257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about 2 000 000 ants?</a:t>
            </a:r>
            <a:endParaRPr lang="en-US" sz="2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r>
              <a:rPr lang="en-US" dirty="0" smtClean="0"/>
              <a:t>/55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 rot="1237013">
            <a:off x="5911293" y="2548795"/>
            <a:ext cx="1143000" cy="457200"/>
            <a:chOff x="4572000" y="3429000"/>
            <a:chExt cx="1143000" cy="457200"/>
          </a:xfrm>
        </p:grpSpPr>
        <p:sp>
          <p:nvSpPr>
            <p:cNvPr id="18" name="Oval 17"/>
            <p:cNvSpPr/>
            <p:nvPr/>
          </p:nvSpPr>
          <p:spPr>
            <a:xfrm>
              <a:off x="4572000" y="3429000"/>
              <a:ext cx="457200" cy="4572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8" idx="6"/>
            </p:cNvCxnSpPr>
            <p:nvPr/>
          </p:nvCxnSpPr>
          <p:spPr>
            <a:xfrm>
              <a:off x="5029200" y="3657600"/>
              <a:ext cx="68580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172200" y="533400"/>
            <a:ext cx="2286000" cy="2288412"/>
            <a:chOff x="6172200" y="533400"/>
            <a:chExt cx="2286000" cy="2288412"/>
          </a:xfrm>
        </p:grpSpPr>
        <p:cxnSp>
          <p:nvCxnSpPr>
            <p:cNvPr id="21" name="Straight Connector 20"/>
            <p:cNvCxnSpPr/>
            <p:nvPr/>
          </p:nvCxnSpPr>
          <p:spPr>
            <a:xfrm rot="5400000" flipH="1" flipV="1">
              <a:off x="5769604" y="935996"/>
              <a:ext cx="1871992" cy="1066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360951" y="1828800"/>
              <a:ext cx="2097249" cy="9930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/>
          <p:cNvSpPr/>
          <p:nvPr/>
        </p:nvSpPr>
        <p:spPr>
          <a:xfrm>
            <a:off x="7086600" y="0"/>
            <a:ext cx="2057400" cy="1905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 rot="12239869">
            <a:off x="7831336" y="869973"/>
            <a:ext cx="311568" cy="730766"/>
          </a:xfrm>
          <a:prstGeom prst="can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  <p:bldP spid="27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629400" y="4953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Marmalade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352800"/>
            <a:ext cx="19335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0771"/>
            <a:ext cx="2819400" cy="39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DataFlow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62000" y="2623457"/>
            <a:ext cx="2209800" cy="3124200"/>
          </a:xfrm>
          <a:prstGeom prst="rect">
            <a:avLst/>
          </a:prstGeom>
          <a:solidFill>
            <a:srgbClr val="92D050">
              <a:alpha val="86000"/>
            </a:srgbClr>
          </a:solidFill>
          <a:scene3d>
            <a:camera prst="orthographicFront"/>
            <a:lightRig rig="flood" dir="t"/>
          </a:scene3d>
          <a:sp3d prstMaterial="matte"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Big Data Input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505200" y="2648857"/>
            <a:ext cx="2209800" cy="3124200"/>
          </a:xfrm>
          <a:prstGeom prst="rect">
            <a:avLst/>
          </a:prstGeom>
          <a:solidFill>
            <a:srgbClr val="FF0000">
              <a:alpha val="86000"/>
            </a:srgbClr>
          </a:solidFill>
          <a:scene3d>
            <a:camera prst="orthographicFront"/>
            <a:lightRig rig="flood" dir="t"/>
          </a:scene3d>
          <a:sp3d prstMaterial="matte"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429000" y="1676400"/>
            <a:ext cx="1905000" cy="4876800"/>
            <a:chOff x="4648200" y="1524000"/>
            <a:chExt cx="1905000" cy="5029200"/>
          </a:xfrm>
        </p:grpSpPr>
        <p:sp>
          <p:nvSpPr>
            <p:cNvPr id="13" name="Rectangle 12"/>
            <p:cNvSpPr/>
            <p:nvPr/>
          </p:nvSpPr>
          <p:spPr>
            <a:xfrm>
              <a:off x="4648200" y="1524000"/>
              <a:ext cx="1905000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5562600" y="2819400"/>
              <a:ext cx="3048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29200" y="24384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105400" y="3429000"/>
              <a:ext cx="381000" cy="381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791200" y="32004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5715000" y="4038600"/>
              <a:ext cx="3048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81600" y="44958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62600" y="495300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5029200" y="5334000"/>
              <a:ext cx="228600" cy="381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r>
              <a:rPr lang="en-US" dirty="0" smtClean="0"/>
              <a:t>/55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25908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57600" y="28194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91000" y="27432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45280" y="2970212"/>
            <a:ext cx="304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14800" y="31242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72000" y="30480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953000" y="3467036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95216" y="3326828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95216" y="3555428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57600" y="3581400"/>
            <a:ext cx="3810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57600" y="3810000"/>
            <a:ext cx="3810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91000" y="37338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724400" y="4230624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43400" y="4161980"/>
            <a:ext cx="304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343400" y="4315968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785616" y="4596384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785616" y="4824984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43400" y="47244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724400" y="51816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114800" y="5065776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114800" y="5294376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581400" y="5484812"/>
            <a:ext cx="304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581400" y="56388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014216" y="5574792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09 L 0.29583 0.004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4.44444E-6 L 0.29583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7" presetClass="exit" presetSubtype="10" fill="hold" grpId="2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2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decel="5000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417 4.44444E-6 L 0.2875 4.44444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9583 0.00487 L 0.5875 0.0048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 animBg="1"/>
      <p:bldP spid="22" grpId="1" animBg="1"/>
      <p:bldP spid="22" grpId="2" animBg="1"/>
      <p:bldP spid="26" grpId="1" animBg="1"/>
      <p:bldP spid="2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r>
              <a:rPr lang="en-US" dirty="0" smtClean="0"/>
              <a:t>Factor: 20 to 200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Why is </a:t>
            </a:r>
            <a:r>
              <a:rPr dirty="0" err="1" smtClean="0"/>
              <a:t>DataFlow</a:t>
            </a:r>
            <a:r>
              <a:rPr dirty="0" smtClean="0"/>
              <a:t> so Much Faster?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Dataflow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572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Level Code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5791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Gate Transfer Level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2209800" y="3048000"/>
            <a:ext cx="6858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096000" y="3048000"/>
            <a:ext cx="685800" cy="274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r>
              <a:rPr lang="en-US" dirty="0" smtClean="0"/>
              <a:t>/55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/>
              <a:t>Factor: 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Why are Electricity Bills so Small?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Dataflow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3732212"/>
            <a:ext cx="2439988" cy="534988"/>
            <a:chOff x="1371600" y="3581400"/>
            <a:chExt cx="2439988" cy="534988"/>
          </a:xfrm>
        </p:grpSpPr>
        <p:grpSp>
          <p:nvGrpSpPr>
            <p:cNvPr id="27" name="Group 26"/>
            <p:cNvGrpSpPr/>
            <p:nvPr/>
          </p:nvGrpSpPr>
          <p:grpSpPr>
            <a:xfrm>
              <a:off x="13716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16764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19812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22860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25908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28956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2004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35052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" name="Group 114"/>
          <p:cNvGrpSpPr/>
          <p:nvPr/>
        </p:nvGrpSpPr>
        <p:grpSpPr>
          <a:xfrm>
            <a:off x="5257800" y="3732212"/>
            <a:ext cx="2590800" cy="534988"/>
            <a:chOff x="5410200" y="3581400"/>
            <a:chExt cx="2590800" cy="534988"/>
          </a:xfrm>
        </p:grpSpPr>
        <p:grpSp>
          <p:nvGrpSpPr>
            <p:cNvPr id="65" name="Group 64"/>
            <p:cNvGrpSpPr/>
            <p:nvPr/>
          </p:nvGrpSpPr>
          <p:grpSpPr>
            <a:xfrm>
              <a:off x="5410200" y="3581400"/>
              <a:ext cx="1295400" cy="534988"/>
              <a:chOff x="1371600" y="3581400"/>
              <a:chExt cx="306388" cy="534988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/>
            <p:cNvGrpSpPr/>
            <p:nvPr/>
          </p:nvGrpSpPr>
          <p:grpSpPr>
            <a:xfrm>
              <a:off x="6705600" y="3581400"/>
              <a:ext cx="1295400" cy="534988"/>
              <a:chOff x="1371600" y="3581400"/>
              <a:chExt cx="306388" cy="534988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6" name="Slide Number Placeholder 1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r>
              <a:rPr lang="en-US" dirty="0" smtClean="0"/>
              <a:t>/55</a:t>
            </a:r>
            <a:endParaRPr lang="en-US" dirty="0"/>
          </a:p>
        </p:txBody>
      </p:sp>
      <p:sp>
        <p:nvSpPr>
          <p:cNvPr id="64" name="Title 2"/>
          <p:cNvSpPr txBox="1">
            <a:spLocks/>
          </p:cNvSpPr>
          <p:nvPr/>
        </p:nvSpPr>
        <p:spPr>
          <a:xfrm>
            <a:off x="533400" y="48768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 = kfU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Factor: 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is the Cubic Foot so Small?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3200400"/>
            <a:ext cx="2667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2667000" cy="2209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Process Control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3200400"/>
            <a:ext cx="26670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5400" y="5410200"/>
            <a:ext cx="26670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Process Control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43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DataFlow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r>
              <a:rPr lang="en-US" dirty="0" smtClean="0"/>
              <a:t>/55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  <a:ln/>
        </p:spPr>
        <p:txBody>
          <a:bodyPr tIns="35280"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rgbClr val="FF0000"/>
                </a:solidFill>
              </a:rPr>
              <a:t>Essence of the Paradigm: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200" y="1371601"/>
            <a:ext cx="8382000" cy="4711700"/>
          </a:xfrm>
          <a:prstGeom prst="rect">
            <a:avLst/>
          </a:prstGeom>
          <a:noFill/>
          <a:ln/>
        </p:spPr>
        <p:txBody>
          <a:bodyPr lIns="0" tIns="17640" rIns="0" bIns="0" anchor="ctr">
            <a:normAutofit/>
          </a:bodyPr>
          <a:lstStyle/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smtClean="0"/>
              <a:t>For Big Data </a:t>
            </a:r>
            <a:r>
              <a:rPr lang="en-US" sz="3200" dirty="0" smtClean="0"/>
              <a:t>algorithms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and for the same hardware price as before, </a:t>
            </a:r>
            <a:br>
              <a:rPr lang="en-US" sz="3200" dirty="0" smtClean="0"/>
            </a:br>
            <a:r>
              <a:rPr lang="en-US" sz="3200" dirty="0" smtClean="0"/>
              <a:t>achieving: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a) speed-up, 20-200  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b) monthly electricity bills, reduced 20 times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c) size, 20 times smaller</a:t>
            </a:r>
            <a:endParaRPr lang="en-US" sz="32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946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Explain what to do, to the driver</a:t>
            </a:r>
          </a:p>
          <a:p>
            <a:pPr lvl="1"/>
            <a:r>
              <a:rPr lang="en-US" dirty="0" smtClean="0"/>
              <a:t>Caches, instruction buffers, and predictors  needed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Explain what to do, to many sub-drivers</a:t>
            </a:r>
          </a:p>
          <a:p>
            <a:pPr lvl="1"/>
            <a:r>
              <a:rPr lang="en-US" dirty="0" smtClean="0"/>
              <a:t>Reduced caches and instruction buffers needed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DataFlow:</a:t>
            </a:r>
          </a:p>
          <a:p>
            <a:pPr lvl="1"/>
            <a:r>
              <a:rPr lang="en-US" dirty="0" smtClean="0"/>
              <a:t>Make a field of processing gates: </a:t>
            </a:r>
            <a:r>
              <a:rPr lang="en-US" dirty="0" smtClean="0"/>
              <a:t>1C+2nJava+3Java</a:t>
            </a:r>
            <a:endParaRPr lang="en-US" dirty="0" smtClean="0"/>
          </a:p>
          <a:p>
            <a:pPr lvl="1"/>
            <a:r>
              <a:rPr lang="en-US" dirty="0" smtClean="0"/>
              <a:t>No caches, etc. (300 students/year: BGD, BCN, </a:t>
            </a:r>
            <a:r>
              <a:rPr lang="en-US" dirty="0" err="1" smtClean="0"/>
              <a:t>LjU</a:t>
            </a:r>
            <a:r>
              <a:rPr lang="en-US" dirty="0" smtClean="0"/>
              <a:t>, ICL,…)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Programming Effort?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r>
              <a:rPr lang="en-US" dirty="0" smtClean="0"/>
              <a:t>/55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Business as usual</a:t>
            </a:r>
          </a:p>
          <a:p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More difficult</a:t>
            </a:r>
          </a:p>
          <a:p>
            <a:endParaRPr lang="en-US" dirty="0" smtClean="0"/>
          </a:p>
          <a:p>
            <a:r>
              <a:rPr lang="en-US" dirty="0" smtClean="0"/>
              <a:t>DataFlow:</a:t>
            </a:r>
          </a:p>
          <a:p>
            <a:pPr lvl="1"/>
            <a:r>
              <a:rPr lang="en-US" dirty="0" smtClean="0"/>
              <a:t>Much more difficult</a:t>
            </a:r>
          </a:p>
          <a:p>
            <a:pPr lvl="1"/>
            <a:r>
              <a:rPr lang="en-US" dirty="0" smtClean="0"/>
              <a:t>Debugging both, application and configuration code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Debug Effort?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r>
              <a:rPr lang="en-US" dirty="0" smtClean="0"/>
              <a:t>/55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Several minutes</a:t>
            </a:r>
          </a:p>
          <a:p>
            <a:endParaRPr lang="en-US" dirty="0" smtClean="0"/>
          </a:p>
          <a:p>
            <a:r>
              <a:rPr lang="en-US" dirty="0" err="1" smtClean="0"/>
              <a:t>DataFlow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Several hours for the real hardware</a:t>
            </a:r>
          </a:p>
          <a:p>
            <a:pPr lvl="1"/>
            <a:r>
              <a:rPr lang="en-US" dirty="0" smtClean="0"/>
              <a:t>Fortunately, only several minutes for the simulator</a:t>
            </a:r>
          </a:p>
          <a:p>
            <a:pPr lvl="1"/>
            <a:r>
              <a:rPr lang="en-US" dirty="0" smtClean="0"/>
              <a:t>The simulator supports </a:t>
            </a:r>
            <a:br>
              <a:rPr lang="en-US" dirty="0" smtClean="0"/>
            </a:br>
            <a:r>
              <a:rPr lang="en-US" dirty="0" smtClean="0"/>
              <a:t>both the large JPMorgan machine</a:t>
            </a:r>
            <a:br>
              <a:rPr lang="en-US" dirty="0" smtClean="0"/>
            </a:br>
            <a:r>
              <a:rPr lang="en-US" dirty="0" smtClean="0"/>
              <a:t>as well as the smallest “University Support” machine</a:t>
            </a:r>
          </a:p>
          <a:p>
            <a:pPr lvl="1"/>
            <a:endParaRPr lang="en-US" dirty="0"/>
          </a:p>
          <a:p>
            <a:r>
              <a:rPr lang="en-US" dirty="0" smtClean="0"/>
              <a:t>Good news:</a:t>
            </a:r>
          </a:p>
          <a:p>
            <a:pPr lvl="1"/>
            <a:r>
              <a:rPr lang="en-US" dirty="0" smtClean="0"/>
              <a:t>Tabula@2GHz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Compilation Effort?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r>
              <a:rPr lang="en-US" dirty="0" smtClean="0"/>
              <a:t>/55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r>
              <a:rPr lang="en-US" dirty="0" smtClean="0"/>
              <a:t>/55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Now the Fun Part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1600200" y="1752600"/>
            <a:ext cx="5791200" cy="388620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Horse stable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Chicken house</a:t>
            </a:r>
          </a:p>
          <a:p>
            <a:endParaRPr lang="en-US" dirty="0" smtClean="0"/>
          </a:p>
          <a:p>
            <a:r>
              <a:rPr lang="en-US" dirty="0" err="1" smtClean="0"/>
              <a:t>DataFlow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Ant hole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Space?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r>
              <a:rPr lang="en-US" dirty="0" smtClean="0"/>
              <a:t>/55</a:t>
            </a:r>
            <a:endParaRPr lang="en-US" dirty="0"/>
          </a:p>
        </p:txBody>
      </p:sp>
      <p:pic>
        <p:nvPicPr>
          <p:cNvPr id="1026" name="Picture 2" descr="D:\Users\Sasa\Desktop\mravlja posla\Ant-Hole-982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572000"/>
            <a:ext cx="1029847" cy="685800"/>
          </a:xfrm>
          <a:prstGeom prst="rect">
            <a:avLst/>
          </a:prstGeom>
          <a:noFill/>
        </p:spPr>
      </p:pic>
      <p:pic>
        <p:nvPicPr>
          <p:cNvPr id="1027" name="Picture 3" descr="D:\Users\Sasa\Desktop\mravlja posla\Outback-Chicken-Houses_72322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04" y="2895601"/>
            <a:ext cx="2130551" cy="1600199"/>
          </a:xfrm>
          <a:prstGeom prst="rect">
            <a:avLst/>
          </a:prstGeom>
          <a:noFill/>
        </p:spPr>
      </p:pic>
      <p:pic>
        <p:nvPicPr>
          <p:cNvPr id="1028" name="Picture 4" descr="D:\Users\Sasa\Desktop\mravlja posla\stable-barns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609600"/>
            <a:ext cx="2892394" cy="2170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Haystack</a:t>
            </a:r>
          </a:p>
          <a:p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Cornbits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DataFlow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Crumbs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Energy?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r>
              <a:rPr lang="en-US" dirty="0" smtClean="0"/>
              <a:t>/55</a:t>
            </a:r>
            <a:endParaRPr lang="en-US" dirty="0"/>
          </a:p>
        </p:txBody>
      </p:sp>
      <p:pic>
        <p:nvPicPr>
          <p:cNvPr id="2050" name="Picture 2" descr="D:\Users\Sasa\Desktop\mravlja posla\Hayst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2743200" cy="1828800"/>
          </a:xfrm>
          <a:prstGeom prst="rect">
            <a:avLst/>
          </a:prstGeom>
          <a:noFill/>
        </p:spPr>
      </p:pic>
      <p:pic>
        <p:nvPicPr>
          <p:cNvPr id="2051" name="Picture 3" descr="D:\Users\Sasa\Desktop\mravlja posla\CornDogFoo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76600"/>
            <a:ext cx="1930400" cy="1442974"/>
          </a:xfrm>
          <a:prstGeom prst="rect">
            <a:avLst/>
          </a:prstGeom>
          <a:noFill/>
        </p:spPr>
      </p:pic>
      <p:pic>
        <p:nvPicPr>
          <p:cNvPr id="2052" name="Picture 4" descr="D:\Users\Sasa\Desktop\mravlja posla\cracker1sm_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800600"/>
            <a:ext cx="1676400" cy="11630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r>
              <a:rPr lang="en-US" dirty="0" smtClean="0"/>
              <a:t>/55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Faster?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5484812"/>
            <a:ext cx="7772400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Users\Sasa\Desktop\mravlja posla\hor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3581400"/>
            <a:ext cx="2777112" cy="1842695"/>
          </a:xfrm>
          <a:prstGeom prst="rect">
            <a:avLst/>
          </a:prstGeom>
          <a:noFill/>
        </p:spPr>
      </p:pic>
      <p:pic>
        <p:nvPicPr>
          <p:cNvPr id="3075" name="Picture 3" descr="D:\Users\Sasa\Desktop\mravlja posla\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1600200" cy="127856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6427"/>
            <a:ext cx="1066800" cy="68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810000" y="5638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Data: Toy Benchmarks (e.g., </a:t>
            </a:r>
            <a:r>
              <a:rPr lang="en-US" dirty="0" err="1" smtClean="0"/>
              <a:t>Linpack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9056E-6 L 0.5816 -4.1905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1702E-6 L 0.42916 -3.6170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0213E-6 L 0.13333 1.7021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r>
              <a:rPr lang="en-US" dirty="0" smtClean="0"/>
              <a:t>/55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Faster?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38400" y="1371600"/>
            <a:ext cx="6324600" cy="5105400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Users\Sasa\Desktop\mravlja posla\hor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56451">
            <a:off x="879814" y="4346270"/>
            <a:ext cx="2777112" cy="1842695"/>
          </a:xfrm>
          <a:prstGeom prst="rect">
            <a:avLst/>
          </a:prstGeom>
          <a:noFill/>
        </p:spPr>
      </p:pic>
      <p:pic>
        <p:nvPicPr>
          <p:cNvPr id="3075" name="Picture 3" descr="D:\Users\Sasa\Desktop\mravlja posla\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55087">
            <a:off x="909601" y="2945400"/>
            <a:ext cx="1600200" cy="127856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40018">
            <a:off x="710343" y="2223576"/>
            <a:ext cx="1066800" cy="68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791200" y="3886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Medium Data (benchmarks  </a:t>
            </a:r>
            <a:br>
              <a:rPr lang="en-US" dirty="0" smtClean="0"/>
            </a:br>
            <a:r>
              <a:rPr lang="en-US" dirty="0" err="1" smtClean="0"/>
              <a:t>favorising</a:t>
            </a:r>
            <a:r>
              <a:rPr lang="en-US" dirty="0" smtClean="0"/>
              <a:t> </a:t>
            </a:r>
            <a:r>
              <a:rPr lang="en-US" dirty="0" err="1" smtClean="0"/>
              <a:t>NVidia</a:t>
            </a:r>
            <a:r>
              <a:rPr lang="en-US" dirty="0" smtClean="0"/>
              <a:t>,</a:t>
            </a:r>
          </a:p>
          <a:p>
            <a:r>
              <a:rPr lang="en-US" dirty="0" smtClean="0"/>
              <a:t>compared to Intel,…)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6512E-6 L 0.42135 -0.444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22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03053E-7 L 0.10573 -0.107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r>
              <a:rPr lang="en-US" dirty="0" smtClean="0"/>
              <a:t>/55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Faster?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4152900" y="3390900"/>
            <a:ext cx="6172200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Users\Sasa\Desktop\mravlja posla\hor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577134" y="4128466"/>
            <a:ext cx="2798852" cy="1857120"/>
          </a:xfrm>
          <a:prstGeom prst="rect">
            <a:avLst/>
          </a:prstGeom>
          <a:noFill/>
        </p:spPr>
      </p:pic>
      <p:pic>
        <p:nvPicPr>
          <p:cNvPr id="3075" name="Picture 3" descr="D:\Users\Sasa\Desktop\mravlja posla\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868380" y="5037620"/>
            <a:ext cx="1600200" cy="127856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210987" y="5600013"/>
            <a:ext cx="1066800" cy="68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239000" y="914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987E-6 L -0.00416 -0.721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6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3181"/>
            <a:ext cx="8686800" cy="500141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Revisiting the Top 500 </a:t>
            </a:r>
            <a:r>
              <a:rPr lang="en-GB" dirty="0" err="1" smtClean="0"/>
              <a:t>SuperComputer</a:t>
            </a:r>
            <a:r>
              <a:rPr lang="en-GB" dirty="0" smtClean="0"/>
              <a:t> Benchmarks</a:t>
            </a:r>
          </a:p>
          <a:p>
            <a:pPr lvl="1"/>
            <a:r>
              <a:rPr lang="en-GB" dirty="0" smtClean="0"/>
              <a:t>Our paper in Communications of the ACM</a:t>
            </a:r>
          </a:p>
          <a:p>
            <a:r>
              <a:rPr lang="en-GB" dirty="0" smtClean="0"/>
              <a:t>Revisiting all major Big Data DM algorithms</a:t>
            </a:r>
          </a:p>
          <a:p>
            <a:pPr lvl="1"/>
            <a:r>
              <a:rPr lang="en-GB" dirty="0" smtClean="0"/>
              <a:t>Massive static parallelism at low clock frequencies</a:t>
            </a:r>
          </a:p>
          <a:p>
            <a:r>
              <a:rPr lang="en-GB" dirty="0" smtClean="0"/>
              <a:t>Concurrency and communication</a:t>
            </a:r>
          </a:p>
          <a:p>
            <a:pPr lvl="1"/>
            <a:r>
              <a:rPr lang="en-GB" dirty="0" smtClean="0"/>
              <a:t>Concurrency between millions of tiny cores difficult,</a:t>
            </a:r>
            <a:br>
              <a:rPr lang="en-GB" dirty="0" smtClean="0"/>
            </a:br>
            <a:r>
              <a:rPr lang="en-GB" dirty="0" smtClean="0"/>
              <a:t>“jitter” between cores will harm performance </a:t>
            </a:r>
            <a:br>
              <a:rPr lang="en-GB" dirty="0" smtClean="0"/>
            </a:br>
            <a:r>
              <a:rPr lang="en-GB" dirty="0" smtClean="0"/>
              <a:t>at synchronization points</a:t>
            </a:r>
          </a:p>
          <a:p>
            <a:r>
              <a:rPr lang="en-GB" dirty="0" smtClean="0"/>
              <a:t>Reliability and fault tolerance</a:t>
            </a:r>
          </a:p>
          <a:p>
            <a:pPr lvl="1"/>
            <a:r>
              <a:rPr lang="en-GB" dirty="0" smtClean="0"/>
              <a:t>10-100x fewer nodes, failures much less often</a:t>
            </a:r>
          </a:p>
          <a:p>
            <a:r>
              <a:rPr lang="en-GB" dirty="0" smtClean="0"/>
              <a:t>Memory bandwidth and FLOP/byte ratio</a:t>
            </a:r>
          </a:p>
          <a:p>
            <a:pPr lvl="1"/>
            <a:r>
              <a:rPr lang="en-GB" dirty="0" smtClean="0"/>
              <a:t>Optimize </a:t>
            </a:r>
            <a:r>
              <a:rPr lang="en-GB" b="1" dirty="0" smtClean="0"/>
              <a:t>data choreography, data movement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smtClean="0"/>
              <a:t>and the algorithmic computation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96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29</a:t>
            </a:fld>
            <a:r>
              <a:rPr lang="en-US" dirty="0" smtClean="0"/>
              <a:t>/55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94122"/>
          </a:xfrm>
        </p:spPr>
        <p:txBody>
          <a:bodyPr>
            <a:normAutofit/>
          </a:bodyPr>
          <a:lstStyle/>
          <a:p>
            <a:r>
              <a:rPr lang="en-GB" dirty="0" err="1" smtClean="0"/>
              <a:t>DataFlow</a:t>
            </a:r>
            <a:r>
              <a:rPr lang="en-GB" dirty="0" smtClean="0"/>
              <a:t> for </a:t>
            </a:r>
            <a:r>
              <a:rPr lang="en-GB" dirty="0" err="1" smtClean="0"/>
              <a:t>ExaScale</a:t>
            </a:r>
            <a:r>
              <a:rPr lang="en-GB" dirty="0" smtClean="0"/>
              <a:t> DM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  <a:ln/>
        </p:spPr>
        <p:txBody>
          <a:bodyPr tIns="35280"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 smtClean="0">
                <a:solidFill>
                  <a:srgbClr val="FF0000"/>
                </a:solidFill>
              </a:rPr>
              <a:t>European Dimension of the Paradigm: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04800" y="1371601"/>
            <a:ext cx="8534400" cy="4711700"/>
          </a:xfrm>
          <a:prstGeom prst="rect">
            <a:avLst/>
          </a:prstGeom>
          <a:noFill/>
          <a:ln/>
        </p:spPr>
        <p:txBody>
          <a:bodyPr lIns="0" tIns="17640" rIns="0" bIns="0" anchor="ctr">
            <a:normAutofit/>
          </a:bodyPr>
          <a:lstStyle/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smtClean="0"/>
              <a:t>Absolutely all results achieved with: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3200" dirty="0" smtClean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a) all hardware produced in Europe, 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smtClean="0"/>
              <a:t>         specifically UK  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b) all software generated by programmers</a:t>
            </a:r>
            <a:br>
              <a:rPr lang="en-US" sz="3200" dirty="0" smtClean="0"/>
            </a:br>
            <a:r>
              <a:rPr lang="en-US" sz="3200" dirty="0" smtClean="0"/>
              <a:t>			of EU and WB 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</a:t>
            </a:r>
            <a:endParaRPr lang="en-US" sz="32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542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Maxeler Hardware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095625" y="1016000"/>
            <a:ext cx="0" cy="41417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1" y="2216739"/>
            <a:ext cx="3095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33333"/>
                </a:solidFill>
              </a:rPr>
              <a:t>CPUs plus DFEs</a:t>
            </a:r>
            <a:br>
              <a:rPr lang="en-GB" b="1" dirty="0" smtClean="0">
                <a:solidFill>
                  <a:srgbClr val="333333"/>
                </a:solidFill>
              </a:rPr>
            </a:br>
            <a:r>
              <a:rPr lang="en-GB" dirty="0" smtClean="0">
                <a:solidFill>
                  <a:srgbClr val="333333"/>
                </a:solidFill>
              </a:rPr>
              <a:t>Intel Xeon CPU cores and up to 4 DFEs with 192GB of RAM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95625" y="2216739"/>
            <a:ext cx="3024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33333"/>
                </a:solidFill>
              </a:rPr>
              <a:t>DFEs shared over Infiniband </a:t>
            </a:r>
          </a:p>
          <a:p>
            <a:pPr algn="ctr"/>
            <a:r>
              <a:rPr lang="en-GB" dirty="0" smtClean="0">
                <a:solidFill>
                  <a:srgbClr val="333333"/>
                </a:solidFill>
              </a:rPr>
              <a:t>Up to 8 DFEs with 384GB of RAM and dynamic allocation of DFEs to CPU servers</a:t>
            </a:r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32" name="Picture 2" descr="Y:\maxeler\MaxelerInc\salesInc\marketing\Products\Pandora\Front_BoxOp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6249" y="3800915"/>
            <a:ext cx="2805911" cy="1008112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119812" y="2226609"/>
            <a:ext cx="3024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33333"/>
                </a:solidFill>
              </a:rPr>
              <a:t>Low latency connectivity</a:t>
            </a:r>
          </a:p>
          <a:p>
            <a:pPr algn="ctr"/>
            <a:r>
              <a:rPr lang="en-GB" dirty="0" smtClean="0">
                <a:solidFill>
                  <a:srgbClr val="333333"/>
                </a:solidFill>
              </a:rPr>
              <a:t>Intel Xeon CPUs and 1-2 DFEs with up to six 10Gbit Ethernet connections</a:t>
            </a:r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24" name="Picture 23" descr="MaxBox3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3819" y="3413803"/>
            <a:ext cx="2568661" cy="1575244"/>
          </a:xfrm>
          <a:prstGeom prst="rect">
            <a:avLst/>
          </a:prstGeom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7844" y="800708"/>
            <a:ext cx="28083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762" y="956599"/>
            <a:ext cx="28443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836712"/>
            <a:ext cx="302418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/>
          <p:nvPr/>
        </p:nvCxnSpPr>
        <p:spPr>
          <a:xfrm flipV="1">
            <a:off x="6119813" y="1016000"/>
            <a:ext cx="0" cy="41417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" y="5157788"/>
            <a:ext cx="9143999" cy="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Image of Rear of MaxNode with CH2 installed to Com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00" y="5229200"/>
            <a:ext cx="1512168" cy="113412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511660" y="533721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333333"/>
                </a:solidFill>
              </a:rPr>
              <a:t>MaxWorkstation</a:t>
            </a:r>
            <a:endParaRPr lang="en-GB" b="1" dirty="0" smtClean="0">
              <a:solidFill>
                <a:srgbClr val="333333"/>
              </a:solidFill>
            </a:endParaRPr>
          </a:p>
          <a:p>
            <a:r>
              <a:rPr lang="en-GB" dirty="0" smtClean="0">
                <a:solidFill>
                  <a:srgbClr val="333333"/>
                </a:solidFill>
              </a:rPr>
              <a:t>Desktop development system</a:t>
            </a:r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572000" y="5157788"/>
            <a:ext cx="0" cy="129554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1" descr="Maxrack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680012" y="5337212"/>
            <a:ext cx="908760" cy="92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5580112" y="532495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33333"/>
                </a:solidFill>
              </a:rPr>
              <a:t>MaxCloud</a:t>
            </a:r>
          </a:p>
          <a:p>
            <a:r>
              <a:rPr lang="en-GB" dirty="0" smtClean="0">
                <a:solidFill>
                  <a:srgbClr val="333333"/>
                </a:solidFill>
              </a:rPr>
              <a:t>On-demand scalable accelerated </a:t>
            </a:r>
            <a:br>
              <a:rPr lang="en-GB" dirty="0" smtClean="0">
                <a:solidFill>
                  <a:srgbClr val="333333"/>
                </a:solidFill>
              </a:rPr>
            </a:br>
            <a:r>
              <a:rPr lang="en-GB" dirty="0" smtClean="0">
                <a:solidFill>
                  <a:srgbClr val="333333"/>
                </a:solidFill>
              </a:rPr>
              <a:t>compute resource, hosted in London</a:t>
            </a:r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21" name="Picture 2" descr="H:\Downloads\DSC_0711_edited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3016"/>
            <a:ext cx="3007279" cy="1447534"/>
          </a:xfrm>
          <a:prstGeom prst="rect">
            <a:avLst/>
          </a:prstGeom>
          <a:noFill/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30</a:t>
            </a:fld>
            <a:r>
              <a:rPr lang="en-US" dirty="0" smtClean="0"/>
              <a:t>/55</a:t>
            </a:r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4449763"/>
          </a:xfr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GB" dirty="0" smtClean="0"/>
              <a:t>Coarse grained, </a:t>
            </a:r>
            <a:r>
              <a:rPr lang="en-GB" dirty="0" err="1" smtClean="0"/>
              <a:t>stateful</a:t>
            </a:r>
            <a:r>
              <a:rPr lang="en-GB" dirty="0" smtClean="0"/>
              <a:t>: Business</a:t>
            </a:r>
          </a:p>
          <a:p>
            <a:pPr marL="914400" lvl="1" indent="-457200"/>
            <a:r>
              <a:rPr lang="en-GB" dirty="0" smtClean="0"/>
              <a:t>CPU requires DFE for minutes or hours</a:t>
            </a:r>
          </a:p>
          <a:p>
            <a:pPr marL="514350" indent="-457200">
              <a:buFont typeface="+mj-lt"/>
              <a:buAutoNum type="arabicPeriod"/>
            </a:pPr>
            <a:r>
              <a:rPr lang="en-GB" dirty="0" smtClean="0"/>
              <a:t>Fine grained, transactional with shared database: DM</a:t>
            </a:r>
          </a:p>
          <a:p>
            <a:pPr marL="914400" lvl="1" indent="-457200"/>
            <a:r>
              <a:rPr lang="en-GB" dirty="0" smtClean="0"/>
              <a:t>CPU utilizes DFE for ms to s</a:t>
            </a:r>
          </a:p>
          <a:p>
            <a:pPr marL="914400" lvl="1" indent="-457200"/>
            <a:r>
              <a:rPr lang="en-GB" dirty="0" smtClean="0"/>
              <a:t>Many short computations, accessing common database data</a:t>
            </a:r>
          </a:p>
          <a:p>
            <a:pPr marL="514350" indent="-457200">
              <a:buFont typeface="+mj-lt"/>
              <a:buAutoNum type="arabicPeriod"/>
            </a:pPr>
            <a:r>
              <a:rPr lang="en-GB" dirty="0" smtClean="0"/>
              <a:t>Fine grained, stateless transactional: Science (FF)</a:t>
            </a:r>
          </a:p>
          <a:p>
            <a:pPr marL="914400" lvl="1" indent="-457200"/>
            <a:r>
              <a:rPr lang="en-GB" dirty="0" smtClean="0"/>
              <a:t>CPU requires DFE for ms to s</a:t>
            </a:r>
          </a:p>
          <a:p>
            <a:pPr marL="914400" lvl="1" indent="-457200"/>
            <a:r>
              <a:rPr lang="en-GB" dirty="0" smtClean="0"/>
              <a:t>Many short computations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31</a:t>
            </a:fld>
            <a:r>
              <a:rPr lang="en-US" dirty="0" smtClean="0"/>
              <a:t>/55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Major Classes of Algorithms, </a:t>
            </a:r>
            <a:br>
              <a:rPr lang="en-GB" dirty="0" smtClean="0"/>
            </a:br>
            <a:r>
              <a:rPr lang="en-GB" dirty="0" smtClean="0"/>
              <a:t>from the Computational Perspective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72345"/>
            <a:ext cx="4419600" cy="5580855"/>
          </a:xfrm>
        </p:spPr>
        <p:txBody>
          <a:bodyPr>
            <a:normAutofit/>
          </a:bodyPr>
          <a:lstStyle/>
          <a:p>
            <a:r>
              <a:rPr lang="en-GB" dirty="0" smtClean="0"/>
              <a:t>Long runtime, but:</a:t>
            </a:r>
          </a:p>
          <a:p>
            <a:r>
              <a:rPr lang="en-GB" dirty="0" smtClean="0"/>
              <a:t>Memory requirements change dramatically based on modelled frequency</a:t>
            </a:r>
          </a:p>
          <a:p>
            <a:r>
              <a:rPr lang="en-GB" dirty="0" smtClean="0"/>
              <a:t>Number of DFEs allocated to a CPU process can be easily varied to increase available memory</a:t>
            </a:r>
          </a:p>
          <a:p>
            <a:r>
              <a:rPr lang="en-GB" dirty="0" smtClean="0"/>
              <a:t>Streaming compression</a:t>
            </a:r>
          </a:p>
          <a:p>
            <a:r>
              <a:rPr lang="en-GB" dirty="0" smtClean="0"/>
              <a:t>Boundary data exchanged over chassis </a:t>
            </a:r>
            <a:r>
              <a:rPr lang="en-GB" dirty="0" err="1" smtClean="0"/>
              <a:t>MaxRing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32</a:t>
            </a:fld>
            <a:r>
              <a:rPr lang="en-US" dirty="0" smtClean="0"/>
              <a:t>/55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994122"/>
          </a:xfrm>
        </p:spPr>
        <p:txBody>
          <a:bodyPr>
            <a:normAutofit/>
          </a:bodyPr>
          <a:lstStyle/>
          <a:p>
            <a:r>
              <a:rPr lang="en-GB" dirty="0" smtClean="0"/>
              <a:t>Coarse Grained: </a:t>
            </a:r>
            <a:r>
              <a:rPr lang="en-GB" dirty="0" err="1" smtClean="0"/>
              <a:t>Modeling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9194" y="3566788"/>
            <a:ext cx="4358606" cy="265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9194" y="914400"/>
            <a:ext cx="4343400" cy="262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52256"/>
          </a:xfrm>
        </p:spPr>
        <p:txBody>
          <a:bodyPr>
            <a:normAutofit/>
          </a:bodyPr>
          <a:lstStyle/>
          <a:p>
            <a:r>
              <a:rPr lang="en-GB" dirty="0" smtClean="0"/>
              <a:t>DFE DRAM contains the database to be searched</a:t>
            </a:r>
          </a:p>
          <a:p>
            <a:r>
              <a:rPr lang="en-GB" dirty="0" smtClean="0"/>
              <a:t>CPUs issue transactions </a:t>
            </a:r>
            <a:r>
              <a:rPr lang="en-GB" i="1" dirty="0" smtClean="0"/>
              <a:t>find(x, db)</a:t>
            </a:r>
          </a:p>
          <a:p>
            <a:r>
              <a:rPr lang="en-GB" dirty="0" smtClean="0"/>
              <a:t>Complex search function</a:t>
            </a:r>
          </a:p>
          <a:p>
            <a:pPr lvl="1"/>
            <a:r>
              <a:rPr lang="en-GB" dirty="0" smtClean="0"/>
              <a:t>Text search against documents</a:t>
            </a:r>
          </a:p>
          <a:p>
            <a:pPr lvl="1"/>
            <a:r>
              <a:rPr lang="en-GB" dirty="0" smtClean="0"/>
              <a:t>Shortest distance to coordinate (multi-dimensional)</a:t>
            </a:r>
          </a:p>
          <a:p>
            <a:pPr lvl="1"/>
            <a:r>
              <a:rPr lang="en-GB" dirty="0" smtClean="0"/>
              <a:t>Smith Waterman sequence alignment for genomes</a:t>
            </a:r>
          </a:p>
          <a:p>
            <a:r>
              <a:rPr lang="en-GB" dirty="0" smtClean="0"/>
              <a:t>Any CPU runs on any DFE </a:t>
            </a:r>
            <a:br>
              <a:rPr lang="en-GB" dirty="0" smtClean="0"/>
            </a:br>
            <a:r>
              <a:rPr lang="en-GB" dirty="0" smtClean="0"/>
              <a:t>that has been loaded with the database</a:t>
            </a:r>
          </a:p>
          <a:p>
            <a:pPr lvl="1"/>
            <a:r>
              <a:rPr lang="en-GB" dirty="0" err="1" smtClean="0"/>
              <a:t>MaxelerOS</a:t>
            </a:r>
            <a:r>
              <a:rPr lang="en-GB" dirty="0" smtClean="0"/>
              <a:t> may add or remove DFEs</a:t>
            </a:r>
            <a:br>
              <a:rPr lang="en-GB" dirty="0" smtClean="0"/>
            </a:br>
            <a:r>
              <a:rPr lang="en-GB" dirty="0" smtClean="0"/>
              <a:t>from the processing group to balance system demands</a:t>
            </a:r>
          </a:p>
          <a:p>
            <a:pPr lvl="1"/>
            <a:r>
              <a:rPr lang="en-GB" dirty="0" smtClean="0"/>
              <a:t>New DFEs must be loaded with the search DB before use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33</a:t>
            </a:fld>
            <a:r>
              <a:rPr lang="en-US" dirty="0" smtClean="0"/>
              <a:t>/55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Fine Grained, Shared Data: Monitoring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0141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Analyse &gt; 1,000,000 scenarios</a:t>
            </a:r>
          </a:p>
          <a:p>
            <a:r>
              <a:rPr lang="en-GB" sz="2400" dirty="0" smtClean="0"/>
              <a:t>Many CPU processes run on many DFEs</a:t>
            </a:r>
          </a:p>
          <a:p>
            <a:pPr lvl="1"/>
            <a:r>
              <a:rPr lang="en-GB" sz="2000" dirty="0" smtClean="0"/>
              <a:t>Each transaction executes on </a:t>
            </a:r>
            <a:r>
              <a:rPr lang="en-GB" sz="2000" i="1" dirty="0" smtClean="0"/>
              <a:t>any</a:t>
            </a:r>
            <a:r>
              <a:rPr lang="en-GB" sz="2000" dirty="0" smtClean="0"/>
              <a:t> DFE in the assigned group atomically</a:t>
            </a:r>
          </a:p>
          <a:p>
            <a:r>
              <a:rPr lang="en-GB" sz="2400" dirty="0" smtClean="0"/>
              <a:t>~50x MPC-X vs. multi-core x86 node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B1F4-F3BB-41FE-885C-9F3FC73505B3}" type="slidenum">
              <a:rPr lang="en-US" smtClean="0"/>
              <a:pPr/>
              <a:t>34</a:t>
            </a:fld>
            <a:r>
              <a:rPr lang="en-US" dirty="0" smtClean="0"/>
              <a:t>/55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Fine Grained, Stateless: The BSOP Control</a:t>
            </a:r>
            <a:endParaRPr lang="en-GB" dirty="0"/>
          </a:p>
        </p:txBody>
      </p:sp>
      <p:grpSp>
        <p:nvGrpSpPr>
          <p:cNvPr id="75" name="Group 74"/>
          <p:cNvGrpSpPr/>
          <p:nvPr/>
        </p:nvGrpSpPr>
        <p:grpSpPr>
          <a:xfrm>
            <a:off x="1447800" y="3352800"/>
            <a:ext cx="6048672" cy="2520280"/>
            <a:chOff x="6553038" y="3124200"/>
            <a:chExt cx="6048672" cy="2520280"/>
          </a:xfrm>
        </p:grpSpPr>
        <p:sp>
          <p:nvSpPr>
            <p:cNvPr id="66" name="Rounded Rectangle 65"/>
            <p:cNvSpPr/>
            <p:nvPr/>
          </p:nvSpPr>
          <p:spPr>
            <a:xfrm>
              <a:off x="6553038" y="31242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9372600" y="31242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0378462" y="32498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7921190" y="40899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69" name="Rounded Rectangle 68"/>
            <p:cNvSpPr/>
            <p:nvPr/>
          </p:nvSpPr>
          <p:spPr>
            <a:xfrm>
              <a:off x="10585486" y="36578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0729502" y="47803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1" name="Straight Arrow Connector 70"/>
            <p:cNvCxnSpPr>
              <a:stCxn id="69" idx="2"/>
              <a:endCxn id="70" idx="0"/>
            </p:cNvCxnSpPr>
            <p:nvPr/>
          </p:nvCxnSpPr>
          <p:spPr>
            <a:xfrm>
              <a:off x="11413578" y="44203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2" name="Straight Arrow Connector 71"/>
            <p:cNvCxnSpPr/>
            <p:nvPr/>
          </p:nvCxnSpPr>
          <p:spPr>
            <a:xfrm flipH="1">
              <a:off x="7921190" y="50980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74" name="Rounded Rectangle 73"/>
            <p:cNvSpPr/>
            <p:nvPr/>
          </p:nvSpPr>
          <p:spPr>
            <a:xfrm>
              <a:off x="6769062" y="35138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371600" y="3429000"/>
            <a:ext cx="6048672" cy="2520280"/>
            <a:chOff x="6553038" y="3124200"/>
            <a:chExt cx="6048672" cy="2520280"/>
          </a:xfrm>
        </p:grpSpPr>
        <p:sp>
          <p:nvSpPr>
            <p:cNvPr id="77" name="Rounded Rectangle 76"/>
            <p:cNvSpPr/>
            <p:nvPr/>
          </p:nvSpPr>
          <p:spPr>
            <a:xfrm>
              <a:off x="6553038" y="31242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9372600" y="31242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0378462" y="32498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7921190" y="40899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81" name="Rounded Rectangle 80"/>
            <p:cNvSpPr/>
            <p:nvPr/>
          </p:nvSpPr>
          <p:spPr>
            <a:xfrm>
              <a:off x="10585486" y="36578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10729502" y="47803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3" name="Straight Arrow Connector 82"/>
            <p:cNvCxnSpPr>
              <a:stCxn id="81" idx="2"/>
              <a:endCxn id="82" idx="0"/>
            </p:cNvCxnSpPr>
            <p:nvPr/>
          </p:nvCxnSpPr>
          <p:spPr>
            <a:xfrm>
              <a:off x="11413578" y="44203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4" name="Straight Arrow Connector 83"/>
            <p:cNvCxnSpPr/>
            <p:nvPr/>
          </p:nvCxnSpPr>
          <p:spPr>
            <a:xfrm flipH="1">
              <a:off x="7921190" y="50980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85" name="Rounded Rectangle 84"/>
            <p:cNvSpPr/>
            <p:nvPr/>
          </p:nvSpPr>
          <p:spPr>
            <a:xfrm>
              <a:off x="6769062" y="35138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295400" y="3505200"/>
            <a:ext cx="6048672" cy="2520280"/>
            <a:chOff x="6553038" y="3124200"/>
            <a:chExt cx="6048672" cy="2520280"/>
          </a:xfrm>
        </p:grpSpPr>
        <p:sp>
          <p:nvSpPr>
            <p:cNvPr id="88" name="Rounded Rectangle 87"/>
            <p:cNvSpPr/>
            <p:nvPr/>
          </p:nvSpPr>
          <p:spPr>
            <a:xfrm>
              <a:off x="6553038" y="31242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9372600" y="31242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10378462" y="32498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7921190" y="40899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92" name="Rounded Rectangle 91"/>
            <p:cNvSpPr/>
            <p:nvPr/>
          </p:nvSpPr>
          <p:spPr>
            <a:xfrm>
              <a:off x="10585486" y="36578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10729502" y="47803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4" name="Straight Arrow Connector 93"/>
            <p:cNvCxnSpPr>
              <a:stCxn id="92" idx="2"/>
              <a:endCxn id="93" idx="0"/>
            </p:cNvCxnSpPr>
            <p:nvPr/>
          </p:nvCxnSpPr>
          <p:spPr>
            <a:xfrm>
              <a:off x="11413578" y="44203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95" name="Straight Arrow Connector 94"/>
            <p:cNvCxnSpPr/>
            <p:nvPr/>
          </p:nvCxnSpPr>
          <p:spPr>
            <a:xfrm flipH="1">
              <a:off x="7921190" y="50980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96" name="Rounded Rectangle 95"/>
            <p:cNvSpPr/>
            <p:nvPr/>
          </p:nvSpPr>
          <p:spPr>
            <a:xfrm>
              <a:off x="6769062" y="35138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219200" y="3581400"/>
            <a:ext cx="6048672" cy="2520280"/>
            <a:chOff x="6553038" y="3124200"/>
            <a:chExt cx="6048672" cy="2520280"/>
          </a:xfrm>
        </p:grpSpPr>
        <p:sp>
          <p:nvSpPr>
            <p:cNvPr id="98" name="Rounded Rectangle 97"/>
            <p:cNvSpPr/>
            <p:nvPr/>
          </p:nvSpPr>
          <p:spPr>
            <a:xfrm>
              <a:off x="6553038" y="31242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9372600" y="31242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10378462" y="32498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7921190" y="40899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02" name="Rounded Rectangle 101"/>
            <p:cNvSpPr/>
            <p:nvPr/>
          </p:nvSpPr>
          <p:spPr>
            <a:xfrm>
              <a:off x="10585486" y="36578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0729502" y="47803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4" name="Straight Arrow Connector 103"/>
            <p:cNvCxnSpPr>
              <a:stCxn id="102" idx="2"/>
              <a:endCxn id="103" idx="0"/>
            </p:cNvCxnSpPr>
            <p:nvPr/>
          </p:nvCxnSpPr>
          <p:spPr>
            <a:xfrm>
              <a:off x="11413578" y="44203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05" name="Straight Arrow Connector 104"/>
            <p:cNvCxnSpPr/>
            <p:nvPr/>
          </p:nvCxnSpPr>
          <p:spPr>
            <a:xfrm flipH="1">
              <a:off x="7921190" y="50980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06" name="Rounded Rectangle 105"/>
            <p:cNvSpPr/>
            <p:nvPr/>
          </p:nvSpPr>
          <p:spPr>
            <a:xfrm>
              <a:off x="6769062" y="35138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43000" y="3657600"/>
            <a:ext cx="6048672" cy="2520280"/>
            <a:chOff x="533238" y="3429000"/>
            <a:chExt cx="6048672" cy="2520280"/>
          </a:xfrm>
        </p:grpSpPr>
        <p:sp>
          <p:nvSpPr>
            <p:cNvPr id="53" name="Rounded Rectangle 52"/>
            <p:cNvSpPr/>
            <p:nvPr/>
          </p:nvSpPr>
          <p:spPr>
            <a:xfrm>
              <a:off x="3352800" y="34290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358662" y="35546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33238" y="34290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1901390" y="43947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57" name="TextBox 56"/>
            <p:cNvSpPr txBox="1"/>
            <p:nvPr/>
          </p:nvSpPr>
          <p:spPr>
            <a:xfrm>
              <a:off x="2326542" y="3434680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Market and instruments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data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565686" y="39626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709702" y="50851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0" name="Straight Arrow Connector 59"/>
            <p:cNvCxnSpPr>
              <a:stCxn id="58" idx="2"/>
              <a:endCxn id="59" idx="0"/>
            </p:cNvCxnSpPr>
            <p:nvPr/>
          </p:nvCxnSpPr>
          <p:spPr>
            <a:xfrm>
              <a:off x="5393778" y="47251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1" name="Straight Arrow Connector 60"/>
            <p:cNvCxnSpPr/>
            <p:nvPr/>
          </p:nvCxnSpPr>
          <p:spPr>
            <a:xfrm flipH="1">
              <a:off x="1901390" y="54028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62" name="TextBox 61"/>
            <p:cNvSpPr txBox="1"/>
            <p:nvPr/>
          </p:nvSpPr>
          <p:spPr>
            <a:xfrm>
              <a:off x="2314710" y="5411415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Instrument values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749262" y="38186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35</a:t>
            </a:fld>
            <a:r>
              <a:rPr lang="en-US" dirty="0" smtClean="0"/>
              <a:t>/55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19256" cy="44958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Selected </a:t>
            </a:r>
            <a:r>
              <a:rPr lang="en-US" sz="6000" dirty="0" smtClean="0"/>
              <a:t>Examples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Slide Number Placeholder 2"/>
          <p:cNvSpPr txBox="1">
            <a:spLocks/>
          </p:cNvSpPr>
          <p:nvPr/>
        </p:nvSpPr>
        <p:spPr>
          <a:xfrm>
            <a:off x="76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2D9C5-9C72-4C75-A1BC-B4986A40F6AC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/55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2613" y="2940050"/>
            <a:ext cx="2624137" cy="3671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775" y="2940050"/>
            <a:ext cx="2136775" cy="3671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22288" y="1355725"/>
            <a:ext cx="82296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1800" indent="-3238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Performance of one MAX2 card vs. 1 CPU core</a:t>
            </a:r>
          </a:p>
          <a:p>
            <a:pPr marL="863600" lvl="1" indent="-3238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Land case (8 </a:t>
            </a:r>
            <a:r>
              <a:rPr lang="en-US" sz="2000" dirty="0" err="1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params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), speedup of 230x</a:t>
            </a:r>
          </a:p>
          <a:p>
            <a:pPr marL="863600" lvl="1" indent="-3238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Marine case (6 </a:t>
            </a:r>
            <a:r>
              <a:rPr lang="en-US" sz="2000" dirty="0" err="1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params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), speedup of 190x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22288" y="433388"/>
            <a:ext cx="8218487" cy="99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The CRS Results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409825" y="2752725"/>
            <a:ext cx="1752600" cy="63976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CPU Coherency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013325" y="2755900"/>
            <a:ext cx="1860550" cy="63976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MAX2 Coherency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557242"/>
            <a:ext cx="2133600" cy="365125"/>
          </a:xfrm>
        </p:spPr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37</a:t>
            </a:fld>
            <a:r>
              <a:rPr lang="en-US" dirty="0" smtClean="0"/>
              <a:t>/55</a:t>
            </a:r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Seismic Imaging</a:t>
            </a:r>
            <a:endParaRPr lang="en-GB" dirty="0"/>
          </a:p>
        </p:txBody>
      </p:sp>
      <p:grpSp>
        <p:nvGrpSpPr>
          <p:cNvPr id="3" name="Group 8"/>
          <p:cNvGrpSpPr/>
          <p:nvPr/>
        </p:nvGrpSpPr>
        <p:grpSpPr>
          <a:xfrm>
            <a:off x="0" y="1049128"/>
            <a:ext cx="9144000" cy="8572560"/>
            <a:chOff x="0" y="1857364"/>
            <a:chExt cx="9144000" cy="857256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1857364"/>
              <a:ext cx="8572560" cy="857256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4" name="Group 6"/>
            <p:cNvGrpSpPr/>
            <p:nvPr/>
          </p:nvGrpSpPr>
          <p:grpSpPr>
            <a:xfrm>
              <a:off x="0" y="1927860"/>
              <a:ext cx="9144000" cy="5215916"/>
              <a:chOff x="0" y="1927860"/>
              <a:chExt cx="9144000" cy="521591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4572008"/>
                <a:ext cx="9144000" cy="2571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28600" y="1927860"/>
                <a:ext cx="8535104" cy="26532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0" y="3861048"/>
            <a:ext cx="8316416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79512" y="3861048"/>
            <a:ext cx="8496944" cy="25884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Running on </a:t>
            </a:r>
            <a:r>
              <a:rPr lang="en-GB" sz="3200" dirty="0" err="1" smtClean="0"/>
              <a:t>MaxNode</a:t>
            </a:r>
            <a:r>
              <a:rPr lang="en-GB" sz="3200" dirty="0" smtClean="0"/>
              <a:t> servers</a:t>
            </a:r>
            <a:br>
              <a:rPr lang="en-GB" sz="3200" dirty="0" smtClean="0"/>
            </a:br>
            <a:r>
              <a:rPr lang="en-GB" sz="3200" dirty="0" smtClean="0"/>
              <a:t>-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parallel </a:t>
            </a:r>
            <a:r>
              <a:rPr lang="en-GB" sz="2400" dirty="0" smtClean="0"/>
              <a:t>compute pipelines per chip</a:t>
            </a:r>
            <a:br>
              <a:rPr lang="en-GB" sz="2400" dirty="0" smtClean="0"/>
            </a:br>
            <a:r>
              <a:rPr lang="en-GB" sz="2400" dirty="0" smtClean="0"/>
              <a:t>- 150MHz =&gt; low power consumption!</a:t>
            </a:r>
            <a:br>
              <a:rPr lang="en-GB" sz="2400" dirty="0" smtClean="0"/>
            </a:br>
            <a:r>
              <a:rPr lang="en-GB" sz="2400" dirty="0" smtClean="0"/>
              <a:t>- </a:t>
            </a:r>
            <a:r>
              <a:rPr lang="en-GB" sz="2400" noProof="0" dirty="0" smtClean="0"/>
              <a:t>30x faster than microprocessors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bottom-wave3-MaxBlue.png"/>
          <p:cNvPicPr>
            <a:picLocks noChangeAspect="1"/>
          </p:cNvPicPr>
          <p:nvPr/>
        </p:nvPicPr>
        <p:blipFill>
          <a:blip r:embed="rId4" cstate="print"/>
          <a:srcRect t="8984" r="28654" b="31546"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6" name="Rectangle 15"/>
          <p:cNvSpPr/>
          <p:nvPr/>
        </p:nvSpPr>
        <p:spPr>
          <a:xfrm>
            <a:off x="179512" y="563183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An Implementation of the Acoustic Wave Equation on FPGAs </a:t>
            </a:r>
            <a:br>
              <a:rPr lang="en-GB" b="1" dirty="0" smtClean="0"/>
            </a:br>
            <a:r>
              <a:rPr lang="en-US" dirty="0" smtClean="0"/>
              <a:t>T. Nemeth</a:t>
            </a:r>
            <a:r>
              <a:rPr lang="en-US" baseline="30000" dirty="0" smtClean="0"/>
              <a:t>†</a:t>
            </a:r>
            <a:r>
              <a:rPr lang="en-US" dirty="0" smtClean="0"/>
              <a:t>, J. Stefani</a:t>
            </a:r>
            <a:r>
              <a:rPr lang="en-US" baseline="30000" dirty="0" smtClean="0"/>
              <a:t>†</a:t>
            </a:r>
            <a:r>
              <a:rPr lang="en-US" dirty="0" smtClean="0"/>
              <a:t>, W. Liu</a:t>
            </a:r>
            <a:r>
              <a:rPr lang="en-US" baseline="30000" dirty="0" smtClean="0"/>
              <a:t>†</a:t>
            </a:r>
            <a:r>
              <a:rPr lang="en-US" dirty="0" smtClean="0"/>
              <a:t>, R. </a:t>
            </a:r>
            <a:r>
              <a:rPr lang="en-US" dirty="0" err="1" smtClean="0"/>
              <a:t>Dimond</a:t>
            </a:r>
            <a:r>
              <a:rPr lang="en-US" baseline="30000" dirty="0" smtClean="0"/>
              <a:t>‡</a:t>
            </a:r>
            <a:r>
              <a:rPr lang="en-US" dirty="0" smtClean="0"/>
              <a:t>, O. Pell</a:t>
            </a:r>
            <a:r>
              <a:rPr lang="en-US" baseline="30000" dirty="0" smtClean="0"/>
              <a:t>‡</a:t>
            </a:r>
            <a:r>
              <a:rPr lang="en-US" dirty="0" smtClean="0"/>
              <a:t>, </a:t>
            </a:r>
            <a:r>
              <a:rPr lang="en-US" dirty="0" err="1" smtClean="0"/>
              <a:t>R.Ergas</a:t>
            </a:r>
            <a:r>
              <a:rPr lang="en-US" baseline="30000" dirty="0" smtClean="0"/>
              <a:t>§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†</a:t>
            </a:r>
            <a:r>
              <a:rPr lang="en-US" dirty="0" smtClean="0"/>
              <a:t>Chevron, </a:t>
            </a:r>
            <a:r>
              <a:rPr lang="en-US" baseline="30000" dirty="0" smtClean="0"/>
              <a:t>‡</a:t>
            </a:r>
            <a:r>
              <a:rPr lang="en-US" dirty="0" smtClean="0"/>
              <a:t>Maxeler, </a:t>
            </a:r>
            <a:r>
              <a:rPr lang="en-US" baseline="30000" dirty="0" smtClean="0"/>
              <a:t>§</a:t>
            </a:r>
            <a:r>
              <a:rPr lang="en-US" dirty="0" smtClean="0"/>
              <a:t>Formerly Chevron, SEG 2008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38</a:t>
            </a:fld>
            <a:r>
              <a:rPr lang="en-GB" dirty="0" smtClean="0"/>
              <a:t>/55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649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39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  <a:ln/>
        </p:spPr>
        <p:txBody>
          <a:bodyPr tIns="35280"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err="1" smtClean="0">
                <a:solidFill>
                  <a:srgbClr val="FF0000"/>
                </a:solidFill>
              </a:rPr>
              <a:t>ControlFlow</a:t>
            </a:r>
            <a:r>
              <a:rPr lang="en-US" sz="4800" dirty="0" smtClean="0">
                <a:solidFill>
                  <a:srgbClr val="FF0000"/>
                </a:solidFill>
              </a:rPr>
              <a:t> vs. </a:t>
            </a:r>
            <a:r>
              <a:rPr lang="en-US" sz="4800" dirty="0" err="1" smtClean="0">
                <a:solidFill>
                  <a:srgbClr val="FF0000"/>
                </a:solidFill>
              </a:rPr>
              <a:t>DataFlow</a:t>
            </a:r>
            <a:r>
              <a:rPr lang="en-US" sz="4800" dirty="0" smtClean="0">
                <a:solidFill>
                  <a:srgbClr val="FF0000"/>
                </a:solidFill>
              </a:rPr>
              <a:t>: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200" y="1371601"/>
            <a:ext cx="8229600" cy="4711700"/>
          </a:xfrm>
          <a:prstGeom prst="rect">
            <a:avLst/>
          </a:prstGeom>
          <a:noFill/>
          <a:ln/>
        </p:spPr>
        <p:txBody>
          <a:bodyPr lIns="0" tIns="17640" rIns="0" bIns="0" anchor="ctr">
            <a:normAutofit/>
          </a:bodyPr>
          <a:lstStyle/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err="1" smtClean="0"/>
              <a:t>ControlFlow</a:t>
            </a:r>
            <a:r>
              <a:rPr lang="en-US" sz="3200" dirty="0" smtClean="0"/>
              <a:t> (</a:t>
            </a:r>
            <a:r>
              <a:rPr lang="en-US" sz="3200" dirty="0" err="1" smtClean="0"/>
              <a:t>MultiFlow</a:t>
            </a:r>
            <a:r>
              <a:rPr lang="en-US" sz="3200" dirty="0" smtClean="0"/>
              <a:t> and </a:t>
            </a:r>
            <a:r>
              <a:rPr lang="en-US" sz="3200" dirty="0" err="1" smtClean="0"/>
              <a:t>ManyFlow</a:t>
            </a:r>
            <a:r>
              <a:rPr lang="en-US" sz="3200" dirty="0" smtClean="0"/>
              <a:t>):</a:t>
            </a:r>
            <a:endParaRPr lang="en-US" sz="3200" dirty="0" smtClean="0"/>
          </a:p>
          <a:p>
            <a:pPr marL="762317" lvl="1" indent="-457200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000" dirty="0" smtClean="0"/>
              <a:t>Top500 ranks using </a:t>
            </a:r>
            <a:r>
              <a:rPr lang="en-US" sz="3000" dirty="0" err="1" smtClean="0"/>
              <a:t>Linpack</a:t>
            </a:r>
            <a:r>
              <a:rPr lang="en-US" sz="3000" dirty="0" smtClean="0"/>
              <a:t> (Japanese K,…)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30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err="1" smtClean="0"/>
              <a:t>DataFlow</a:t>
            </a:r>
            <a:r>
              <a:rPr lang="en-US" sz="3200" dirty="0" smtClean="0"/>
              <a:t>:</a:t>
            </a:r>
          </a:p>
          <a:p>
            <a:pPr marL="762317" lvl="1" indent="-457200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000" dirty="0" smtClean="0"/>
              <a:t>Coarse Grain (HEP) vs. Fine Grain (Maxeler)</a:t>
            </a:r>
            <a:endParaRPr lang="en-US" sz="30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410574" y="6181531"/>
            <a:ext cx="733425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412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16900" cy="1133475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16900" cy="4513262"/>
          </a:xfrm>
          <a:ln/>
        </p:spPr>
        <p:txBody>
          <a:bodyPr tIns="0"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DM for Monitoring and Control in Seismic processing </a:t>
            </a:r>
          </a:p>
          <a:p>
            <a:r>
              <a:rPr lang="en-US" dirty="0" smtClean="0"/>
              <a:t>Velocity independent / data driven method </a:t>
            </a:r>
            <a:br>
              <a:rPr lang="en-US" dirty="0" smtClean="0"/>
            </a:br>
            <a:r>
              <a:rPr lang="en-US" dirty="0" smtClean="0"/>
              <a:t>to obtain a stack of traces, based on 8 parameters</a:t>
            </a:r>
          </a:p>
          <a:p>
            <a:pPr lvl="1"/>
            <a:r>
              <a:rPr lang="en-US" dirty="0" smtClean="0"/>
              <a:t>Search </a:t>
            </a:r>
            <a:r>
              <a:rPr lang="en-US" dirty="0" smtClean="0">
                <a:solidFill>
                  <a:schemeClr val="tx2"/>
                </a:solidFill>
              </a:rPr>
              <a:t>for every sample</a:t>
            </a:r>
            <a:r>
              <a:rPr lang="en-US" dirty="0" smtClean="0"/>
              <a:t> of each output trace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Trace Stacking: Speed-up 217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accent1"/>
                </a:solidFill>
              </a:rPr>
              <a:t>P. </a:t>
            </a:r>
            <a:r>
              <a:rPr lang="en-GB" sz="1400" dirty="0" err="1" smtClean="0">
                <a:solidFill>
                  <a:schemeClr val="accent1"/>
                </a:solidFill>
              </a:rPr>
              <a:t>Marchetti</a:t>
            </a:r>
            <a:r>
              <a:rPr lang="en-GB" sz="1400" dirty="0" smtClean="0">
                <a:solidFill>
                  <a:schemeClr val="accent1"/>
                </a:solidFill>
              </a:rPr>
              <a:t> et al, 2010</a:t>
            </a:r>
            <a:endParaRPr lang="en-GB" sz="1400" dirty="0">
              <a:solidFill>
                <a:schemeClr val="accent1"/>
              </a:solidFill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35954" y="3059112"/>
            <a:ext cx="8972550" cy="3036888"/>
            <a:chOff x="0" y="482"/>
            <a:chExt cx="5652" cy="1913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58" y="1525"/>
              <a:ext cx="5494" cy="870"/>
              <a:chOff x="266" y="2313"/>
              <a:chExt cx="5297" cy="870"/>
            </a:xfrm>
          </p:grpSpPr>
          <p:sp>
            <p:nvSpPr>
              <p:cNvPr id="48" name="Text Box 10"/>
              <p:cNvSpPr txBox="1">
                <a:spLocks noChangeArrowheads="1"/>
              </p:cNvSpPr>
              <p:nvPr/>
            </p:nvSpPr>
            <p:spPr bwMode="auto">
              <a:xfrm>
                <a:off x="877" y="2313"/>
                <a:ext cx="4686" cy="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360" tIns="44280" rIns="90360" bIns="44280">
                <a:spAutoFit/>
              </a:bodyPr>
              <a:lstStyle/>
              <a:p>
                <a:pPr>
                  <a:spcBef>
                    <a:spcPts val="1488"/>
                  </a:spcBef>
                  <a:buClr>
                    <a:srgbClr val="000000"/>
                  </a:buClr>
                  <a:buSzPct val="100000"/>
                  <a:buFont typeface="Gill Sans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2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parameters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( emergence angle &amp; azimuth 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)</a:t>
                </a:r>
              </a:p>
              <a:p>
                <a:pPr>
                  <a:spcBef>
                    <a:spcPts val="1488"/>
                  </a:spcBef>
                  <a:buClr>
                    <a:srgbClr val="000000"/>
                  </a:buClr>
                  <a:buSzPct val="100000"/>
                  <a:buFont typeface="Gill Sans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3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Normal Wave front parameters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 ( 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N,11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;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N,12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 ;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N22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 )</a:t>
                </a:r>
              </a:p>
              <a:p>
                <a:pPr>
                  <a:spcBef>
                    <a:spcPts val="1488"/>
                  </a:spcBef>
                  <a:buClr>
                    <a:srgbClr val="000000"/>
                  </a:buClr>
                  <a:buSzPct val="100000"/>
                  <a:buFont typeface="Gill Sans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3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NIP Wave front parameters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 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(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Nip,11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;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Nip,12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 ;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Nip22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 )</a:t>
                </a:r>
              </a:p>
            </p:txBody>
          </p:sp>
          <p:sp>
            <p:nvSpPr>
              <p:cNvPr id="49" name="AutoShape 11"/>
              <p:cNvSpPr>
                <a:spLocks noChangeArrowheads="1"/>
              </p:cNvSpPr>
              <p:nvPr/>
            </p:nvSpPr>
            <p:spPr bwMode="auto">
              <a:xfrm>
                <a:off x="266" y="2387"/>
                <a:ext cx="515" cy="107"/>
              </a:xfrm>
              <a:prstGeom prst="roundRect">
                <a:avLst>
                  <a:gd name="adj" fmla="val 940"/>
                </a:avLst>
              </a:pr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50" name="AutoShape 12"/>
              <p:cNvSpPr>
                <a:spLocks noChangeArrowheads="1"/>
              </p:cNvSpPr>
              <p:nvPr/>
            </p:nvSpPr>
            <p:spPr bwMode="auto">
              <a:xfrm>
                <a:off x="273" y="2697"/>
                <a:ext cx="515" cy="107"/>
              </a:xfrm>
              <a:prstGeom prst="roundRect">
                <a:avLst>
                  <a:gd name="adj" fmla="val 940"/>
                </a:avLst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51" name="AutoShape 13"/>
              <p:cNvSpPr>
                <a:spLocks noChangeArrowheads="1"/>
              </p:cNvSpPr>
              <p:nvPr/>
            </p:nvSpPr>
            <p:spPr bwMode="auto">
              <a:xfrm>
                <a:off x="273" y="3039"/>
                <a:ext cx="515" cy="107"/>
              </a:xfrm>
              <a:prstGeom prst="roundRect">
                <a:avLst>
                  <a:gd name="adj" fmla="val 940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482"/>
              <a:ext cx="5574" cy="1048"/>
              <a:chOff x="-9" y="527"/>
              <a:chExt cx="5574" cy="1048"/>
            </a:xfrm>
          </p:grpSpPr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>
                <a:off x="3229" y="1199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3" name="AutoShape 4"/>
              <p:cNvSpPr>
                <a:spLocks noChangeArrowheads="1"/>
              </p:cNvSpPr>
              <p:nvPr/>
            </p:nvSpPr>
            <p:spPr bwMode="auto">
              <a:xfrm>
                <a:off x="4738" y="1168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4" name="AutoShape 5"/>
              <p:cNvSpPr>
                <a:spLocks noChangeArrowheads="1"/>
              </p:cNvSpPr>
              <p:nvPr/>
            </p:nvSpPr>
            <p:spPr bwMode="auto">
              <a:xfrm>
                <a:off x="2865" y="1205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5" name="AutoShape 6"/>
              <p:cNvSpPr>
                <a:spLocks noChangeArrowheads="1"/>
              </p:cNvSpPr>
              <p:nvPr/>
            </p:nvSpPr>
            <p:spPr bwMode="auto">
              <a:xfrm>
                <a:off x="1316" y="1242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6" name="AutoShape 7"/>
              <p:cNvSpPr>
                <a:spLocks noChangeArrowheads="1"/>
              </p:cNvSpPr>
              <p:nvPr/>
            </p:nvSpPr>
            <p:spPr bwMode="auto">
              <a:xfrm>
                <a:off x="4388" y="1175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graphicFrame>
            <p:nvGraphicFramePr>
              <p:cNvPr id="47" name="Object 14"/>
              <p:cNvGraphicFramePr>
                <a:graphicFrameLocks noChangeAspect="1"/>
              </p:cNvGraphicFramePr>
              <p:nvPr/>
            </p:nvGraphicFramePr>
            <p:xfrm>
              <a:off x="-9" y="527"/>
              <a:ext cx="5574" cy="773"/>
            </p:xfrm>
            <a:graphic>
              <a:graphicData uri="http://schemas.openxmlformats.org/presentationml/2006/ole">
                <p:oleObj spid="_x0000_s1065" name="Equazione" r:id="rId3" imgW="3873500" imgH="508000" progId="Equation.3">
                  <p:embed/>
                </p:oleObj>
              </a:graphicData>
            </a:graphic>
          </p:graphicFrame>
        </p:grpSp>
      </p:grpSp>
      <p:pic>
        <p:nvPicPr>
          <p:cNvPr id="23" name="Picture 20" descr="e&amp;palto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40038" r="82661"/>
          <a:stretch>
            <a:fillRect/>
          </a:stretch>
        </p:blipFill>
        <p:spPr bwMode="auto">
          <a:xfrm>
            <a:off x="8100392" y="32385"/>
            <a:ext cx="987871" cy="444287"/>
          </a:xfrm>
          <a:prstGeom prst="rect">
            <a:avLst/>
          </a:prstGeom>
          <a:noFill/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41</a:t>
            </a:fld>
            <a:r>
              <a:rPr lang="en-GB" dirty="0" smtClean="0"/>
              <a:t>/55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42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43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44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01419"/>
          </a:xfrm>
        </p:spPr>
        <p:txBody>
          <a:bodyPr>
            <a:normAutofit fontScale="62500" lnSpcReduction="20000"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sz="4800" dirty="0" smtClean="0"/>
              <a:t>This is about algorithmic changes, </a:t>
            </a:r>
            <a:br>
              <a:rPr lang="en-GB" sz="4800" dirty="0" smtClean="0"/>
            </a:br>
            <a:r>
              <a:rPr lang="en-GB" sz="4800" dirty="0" smtClean="0"/>
              <a:t>to maximize </a:t>
            </a:r>
            <a:br>
              <a:rPr lang="en-GB" sz="4800" dirty="0" smtClean="0"/>
            </a:br>
            <a:r>
              <a:rPr lang="en-GB" sz="4800" dirty="0" smtClean="0"/>
              <a:t>the algorithm to architecture match:</a:t>
            </a:r>
          </a:p>
          <a:p>
            <a:pPr marL="0" indent="0" algn="ctr">
              <a:buNone/>
            </a:pPr>
            <a:r>
              <a:rPr lang="en-GB" sz="4800" dirty="0" smtClean="0"/>
              <a:t>Data </a:t>
            </a:r>
            <a:r>
              <a:rPr lang="en-GB" sz="4800" dirty="0" smtClean="0"/>
              <a:t>choreography, 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process </a:t>
            </a:r>
            <a:r>
              <a:rPr lang="en-GB" sz="4800" dirty="0" smtClean="0"/>
              <a:t>modifications,</a:t>
            </a:r>
          </a:p>
          <a:p>
            <a:pPr marL="0" indent="0" algn="ctr">
              <a:buNone/>
            </a:pPr>
            <a:r>
              <a:rPr lang="en-GB" sz="4800" dirty="0" smtClean="0"/>
              <a:t>and</a:t>
            </a:r>
          </a:p>
          <a:p>
            <a:pPr marL="0" indent="0" algn="ctr">
              <a:buNone/>
            </a:pPr>
            <a:r>
              <a:rPr lang="en-GB" sz="4800" dirty="0" smtClean="0"/>
              <a:t>decision precision.</a:t>
            </a:r>
            <a:endParaRPr lang="en-GB" sz="4800" dirty="0" smtClean="0"/>
          </a:p>
          <a:p>
            <a:pPr marL="0" indent="0" algn="ctr">
              <a:buNone/>
            </a:pPr>
            <a:endParaRPr lang="en-GB" sz="5400" dirty="0" smtClean="0"/>
          </a:p>
          <a:p>
            <a:pPr marL="0" indent="0" algn="ctr">
              <a:buNone/>
            </a:pPr>
            <a:r>
              <a:rPr lang="en-GB" sz="4800" dirty="0" smtClean="0">
                <a:solidFill>
                  <a:srgbClr val="FF0000"/>
                </a:solidFill>
              </a:rPr>
              <a:t>The winning paradigm </a:t>
            </a:r>
            <a:br>
              <a:rPr lang="en-GB" sz="4800" dirty="0" smtClean="0">
                <a:solidFill>
                  <a:srgbClr val="FF0000"/>
                </a:solidFill>
              </a:rPr>
            </a:br>
            <a:r>
              <a:rPr lang="en-GB" sz="4800" dirty="0" smtClean="0">
                <a:solidFill>
                  <a:srgbClr val="FF0000"/>
                </a:solidFill>
              </a:rPr>
              <a:t>of Big Data </a:t>
            </a:r>
            <a:r>
              <a:rPr lang="en-GB" sz="4800" dirty="0" err="1" smtClean="0">
                <a:solidFill>
                  <a:srgbClr val="FF0000"/>
                </a:solidFill>
              </a:rPr>
              <a:t>ExaScale</a:t>
            </a:r>
            <a:r>
              <a:rPr lang="en-GB" sz="4800" dirty="0" smtClean="0">
                <a:solidFill>
                  <a:srgbClr val="FF0000"/>
                </a:solidFill>
              </a:rPr>
              <a:t>?</a:t>
            </a:r>
            <a:endParaRPr lang="en-GB" sz="48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45</a:t>
            </a:fld>
            <a:r>
              <a:rPr lang="en-GB" dirty="0" smtClean="0"/>
              <a:t>/55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</a:rPr>
              <a:t>Conclusion: Nota </a:t>
            </a:r>
            <a:r>
              <a:rPr lang="en-GB" sz="4400" dirty="0" err="1">
                <a:solidFill>
                  <a:srgbClr val="FF0000"/>
                </a:solidFill>
              </a:rPr>
              <a:t>B</a:t>
            </a:r>
            <a:r>
              <a:rPr lang="en-GB" sz="4400" dirty="0" err="1" smtClean="0">
                <a:solidFill>
                  <a:srgbClr val="FF0000"/>
                </a:solidFill>
              </a:rPr>
              <a:t>ene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5800" y="457200"/>
            <a:ext cx="7770813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b="1" smtClean="0">
                <a:solidFill>
                  <a:srgbClr val="464646"/>
                </a:solidFill>
                <a:latin typeface="Lucida Sans Unicode" charset="0"/>
              </a:rPr>
              <a:t>The TriPeak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3" y="1684338"/>
            <a:ext cx="5664200" cy="424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24600" y="36576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 smtClean="0"/>
              <a:t>Siena</a:t>
            </a:r>
          </a:p>
          <a:p>
            <a:r>
              <a:rPr lang="en-GB" dirty="0" smtClean="0"/>
              <a:t>+ BSC</a:t>
            </a:r>
            <a:endParaRPr lang="en-GB" dirty="0" smtClean="0"/>
          </a:p>
          <a:p>
            <a:r>
              <a:rPr lang="en-GB" dirty="0" smtClean="0"/>
              <a:t>+ Imperial College </a:t>
            </a:r>
            <a:br>
              <a:rPr lang="en-GB" dirty="0" smtClean="0"/>
            </a:br>
            <a:r>
              <a:rPr lang="en-GB" dirty="0" smtClean="0"/>
              <a:t>+ Maxeler</a:t>
            </a:r>
          </a:p>
          <a:p>
            <a:r>
              <a:rPr lang="en-GB" dirty="0" smtClean="0"/>
              <a:t>+ Belgrade </a:t>
            </a:r>
            <a:r>
              <a:rPr lang="en-GB" dirty="0" smtClean="0">
                <a:sym typeface="Wingdings"/>
              </a:rPr>
              <a:t> </a:t>
            </a:r>
            <a:br>
              <a:rPr lang="en-GB" dirty="0" smtClean="0">
                <a:sym typeface="Wingdings"/>
              </a:rPr>
            </a:br>
            <a:r>
              <a:rPr lang="en-GB" dirty="0" smtClean="0">
                <a:sym typeface="Wingdings"/>
              </a:rPr>
              <a:t>  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305800" y="6400800"/>
            <a:ext cx="838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46/55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9088"/>
            <a:ext cx="8229600" cy="1054100"/>
          </a:xfrm>
          <a:ln/>
        </p:spPr>
        <p:txBody>
          <a:bodyPr tIns="3528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b="1" dirty="0">
                <a:solidFill>
                  <a:srgbClr val="464646"/>
                </a:solidFill>
                <a:latin typeface="Lucida Sans Unicode" charset="0"/>
              </a:rPr>
              <a:t>The </a:t>
            </a:r>
            <a:r>
              <a:rPr lang="en-US" sz="4800" b="1" dirty="0" err="1">
                <a:solidFill>
                  <a:srgbClr val="464646"/>
                </a:solidFill>
                <a:latin typeface="Lucida Sans Unicode" charset="0"/>
              </a:rPr>
              <a:t>TriPeak</a:t>
            </a:r>
            <a:endParaRPr lang="en-US" sz="4800" b="1" dirty="0">
              <a:solidFill>
                <a:srgbClr val="464646"/>
              </a:solidFill>
              <a:latin typeface="Lucida Sans Unicode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60525"/>
            <a:ext cx="8229600" cy="3902075"/>
          </a:xfrm>
          <a:ln/>
        </p:spPr>
        <p:txBody>
          <a:bodyPr tIns="17640" anchor="ctr"/>
          <a:lstStyle/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 err="1"/>
              <a:t>MontBlanc</a:t>
            </a:r>
            <a:r>
              <a:rPr lang="en-US" sz="2600" dirty="0"/>
              <a:t> = A </a:t>
            </a:r>
            <a:r>
              <a:rPr lang="en-US" sz="2600" dirty="0" err="1"/>
              <a:t>ManyCore</a:t>
            </a:r>
            <a:r>
              <a:rPr lang="en-US" sz="2600" dirty="0"/>
              <a:t> (</a:t>
            </a:r>
            <a:r>
              <a:rPr lang="en-US" sz="2600" dirty="0" err="1"/>
              <a:t>NVidia</a:t>
            </a:r>
            <a:r>
              <a:rPr lang="en-US" sz="2600" dirty="0"/>
              <a:t>) + a </a:t>
            </a:r>
            <a:r>
              <a:rPr lang="en-US" sz="2600" dirty="0" err="1"/>
              <a:t>MultiCore</a:t>
            </a:r>
            <a:r>
              <a:rPr lang="en-US" sz="2600" dirty="0"/>
              <a:t> (ARM)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Maxeler = A </a:t>
            </a:r>
            <a:r>
              <a:rPr lang="en-US" sz="2600" dirty="0" err="1"/>
              <a:t>FineGrain</a:t>
            </a:r>
            <a:r>
              <a:rPr lang="en-US" sz="2600" dirty="0"/>
              <a:t> </a:t>
            </a:r>
            <a:r>
              <a:rPr lang="en-US" sz="2600" dirty="0" err="1" smtClean="0"/>
              <a:t>DataFlow</a:t>
            </a:r>
            <a:r>
              <a:rPr lang="en-US" sz="2600" dirty="0" smtClean="0"/>
              <a:t> </a:t>
            </a:r>
            <a:r>
              <a:rPr lang="en-US" sz="2600" dirty="0"/>
              <a:t>(FPGA)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How about a happy </a:t>
            </a:r>
            <a:r>
              <a:rPr lang="en-US" sz="2600" dirty="0" smtClean="0"/>
              <a:t>marriage?</a:t>
            </a: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 err="1" smtClean="0"/>
              <a:t>MontBlanc</a:t>
            </a:r>
            <a:r>
              <a:rPr lang="en-US" sz="2600" dirty="0" smtClean="0"/>
              <a:t> (</a:t>
            </a:r>
            <a:r>
              <a:rPr lang="en-US" sz="2600" dirty="0" err="1" smtClean="0"/>
              <a:t>ompSS</a:t>
            </a:r>
            <a:r>
              <a:rPr lang="en-US" sz="2600" dirty="0" smtClean="0"/>
              <a:t>) </a:t>
            </a:r>
            <a:r>
              <a:rPr lang="en-US" sz="2600" dirty="0"/>
              <a:t>and </a:t>
            </a:r>
            <a:r>
              <a:rPr lang="en-US" sz="2600" dirty="0" err="1" smtClean="0"/>
              <a:t>Maxeler</a:t>
            </a:r>
            <a:r>
              <a:rPr lang="en-US" sz="2600" dirty="0" smtClean="0"/>
              <a:t> (an accelerator)</a:t>
            </a: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In each happy marriage,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it is known who does what :</a:t>
            </a:r>
            <a:r>
              <a:rPr lang="en-US" sz="2600" dirty="0" smtClean="0"/>
              <a:t>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6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 smtClean="0"/>
              <a:t>The Big Data DM algorithms:</a:t>
            </a: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 smtClean="0"/>
              <a:t>What part goes to </a:t>
            </a:r>
            <a:r>
              <a:rPr lang="en-US" sz="2600" dirty="0" err="1" smtClean="0"/>
              <a:t>MontBlanc</a:t>
            </a:r>
            <a:r>
              <a:rPr lang="en-US" sz="2600" dirty="0" smtClean="0"/>
              <a:t> and what to Maxeler?</a:t>
            </a:r>
            <a:endParaRPr lang="en-US" sz="26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29600" y="6324600"/>
            <a:ext cx="914399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7500"/>
            <a:ext cx="8226425" cy="10525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>
                <a:solidFill>
                  <a:srgbClr val="464646"/>
                </a:solidFill>
                <a:latin typeface="Lucida Sans Unicode" charset="0"/>
              </a:rPr>
              <a:t>Core of the Symbiotic </a:t>
            </a:r>
            <a:r>
              <a:rPr lang="en-US" sz="3600" b="1" dirty="0" smtClean="0">
                <a:solidFill>
                  <a:srgbClr val="464646"/>
                </a:solidFill>
                <a:latin typeface="Lucida Sans Unicode" charset="0"/>
              </a:rPr>
              <a:t>Success</a:t>
            </a:r>
            <a:endParaRPr lang="en-US" sz="3600" b="1" dirty="0">
              <a:solidFill>
                <a:srgbClr val="464646"/>
              </a:solidFill>
              <a:latin typeface="Lucida Sans Unicode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295400"/>
            <a:ext cx="8763000" cy="5434013"/>
          </a:xfrm>
          <a:ln/>
        </p:spPr>
        <p:txBody>
          <a:bodyPr tIns="0" anchor="ctr"/>
          <a:lstStyle/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An intelligent </a:t>
            </a:r>
            <a:r>
              <a:rPr lang="en-US" dirty="0" smtClean="0"/>
              <a:t>DM algorithmic scheduler</a:t>
            </a:r>
            <a:r>
              <a:rPr lang="en-US" dirty="0"/>
              <a:t>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partially implemented for compile time,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and partially for run time.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At compile time: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Checking what part of code fits where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(</a:t>
            </a:r>
            <a:r>
              <a:rPr lang="en-US" dirty="0" err="1" smtClean="0"/>
              <a:t>MontBlanc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err="1"/>
              <a:t>Maxeler</a:t>
            </a:r>
            <a:r>
              <a:rPr lang="en-US" dirty="0" smtClean="0"/>
              <a:t>): </a:t>
            </a:r>
            <a:r>
              <a:rPr lang="en-US" dirty="0" err="1" smtClean="0"/>
              <a:t>LoC</a:t>
            </a:r>
            <a:r>
              <a:rPr lang="en-US" dirty="0" smtClean="0"/>
              <a:t> 1M vs 2K vs 20K</a:t>
            </a:r>
            <a:endParaRPr lang="en-US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At run time: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Rechecking the compile time decision,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based on the current data </a:t>
            </a:r>
            <a:r>
              <a:rPr lang="en-US" dirty="0" smtClean="0"/>
              <a:t>values.</a:t>
            </a:r>
            <a:endParaRPr lang="en-US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58175" y="6324600"/>
            <a:ext cx="885825" cy="3716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EA08CA7-3AD8-4ECB-944E-7E2363D75B9A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49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  <a:ln/>
        </p:spPr>
        <p:txBody>
          <a:bodyPr tIns="3528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/>
              <a:t>Essence of the </a:t>
            </a:r>
            <a:r>
              <a:rPr lang="en-US" sz="4000" dirty="0" err="1" smtClean="0"/>
              <a:t>DataFlow</a:t>
            </a:r>
            <a:r>
              <a:rPr lang="en-US" sz="4000" dirty="0" smtClean="0"/>
              <a:t> Approach</a:t>
            </a:r>
            <a:r>
              <a:rPr lang="en-US" sz="4000" dirty="0"/>
              <a:t>!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200" y="1647825"/>
            <a:ext cx="8229600" cy="4435475"/>
          </a:xfrm>
          <a:prstGeom prst="rect">
            <a:avLst/>
          </a:prstGeom>
          <a:noFill/>
          <a:ln/>
        </p:spPr>
        <p:txBody>
          <a:bodyPr lIns="0" tIns="17640" rIns="0" bIns="0" anchor="ctr">
            <a:normAutofit fontScale="92500" lnSpcReduction="10000"/>
          </a:bodyPr>
          <a:lstStyle/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Compiling below the machine code level brings speedups;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also a smaller power, </a:t>
            </a:r>
            <a:r>
              <a:rPr lang="en-US" sz="2400" dirty="0" smtClean="0"/>
              <a:t>size, </a:t>
            </a:r>
            <a:r>
              <a:rPr lang="en-US" sz="2400" dirty="0"/>
              <a:t>and </a:t>
            </a:r>
            <a:r>
              <a:rPr lang="en-US" sz="2400" b="1" dirty="0"/>
              <a:t>cost</a:t>
            </a:r>
            <a:r>
              <a:rPr lang="en-US" sz="2400" dirty="0"/>
              <a:t>.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The price to pay: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The machine is more difficult to program.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Consequently: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Ideal for </a:t>
            </a:r>
            <a:r>
              <a:rPr lang="en-US" sz="2400" dirty="0" smtClean="0"/>
              <a:t>WORM </a:t>
            </a:r>
            <a:r>
              <a:rPr lang="en-US" sz="2400" dirty="0"/>
              <a:t>applications :)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Examples using Maxeler:</a:t>
            </a:r>
            <a:endParaRPr lang="en-US" sz="2400" dirty="0"/>
          </a:p>
          <a:p>
            <a:pPr indent="-334963">
              <a:spcAft>
                <a:spcPct val="0"/>
              </a:spcAft>
              <a:buClr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err="1" smtClean="0"/>
              <a:t>GeoPhysics</a:t>
            </a:r>
            <a:r>
              <a:rPr lang="en-US" sz="2400" dirty="0" smtClean="0"/>
              <a:t> (20-40), Banking (200-1000, with JP Morgan 20%),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M</a:t>
            </a:r>
            <a:r>
              <a:rPr lang="en-US" sz="2400" dirty="0"/>
              <a:t>&amp;C (New York City</a:t>
            </a:r>
            <a:r>
              <a:rPr lang="en-US" sz="2400" dirty="0" smtClean="0"/>
              <a:t>), Datamining (Google), …</a:t>
            </a:r>
            <a:endParaRPr lang="en-US" sz="2400" dirty="0"/>
          </a:p>
        </p:txBody>
      </p:sp>
      <p:pic>
        <p:nvPicPr>
          <p:cNvPr id="2" name="Picture 1" descr="Screen Shot 2012-10-03 at 1.31.3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2895600"/>
            <a:ext cx="1371600" cy="1301588"/>
          </a:xfrm>
          <a:prstGeom prst="rect">
            <a:avLst/>
          </a:prstGeom>
        </p:spPr>
      </p:pic>
      <p:pic>
        <p:nvPicPr>
          <p:cNvPr id="3" name="Picture 2" descr="Screen Shot 2012-10-03 at 1.31.46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3352800"/>
            <a:ext cx="1193003" cy="1172610"/>
          </a:xfrm>
          <a:prstGeom prst="rect">
            <a:avLst/>
          </a:prstGeom>
        </p:spPr>
      </p:pic>
      <p:pic>
        <p:nvPicPr>
          <p:cNvPr id="4" name="Picture 3" descr="Screen Shot 2012-10-03 at 1.32.05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3962400"/>
            <a:ext cx="1089574" cy="1092200"/>
          </a:xfrm>
          <a:prstGeom prst="rect">
            <a:avLst/>
          </a:prstGeom>
        </p:spPr>
      </p:pic>
      <p:pic>
        <p:nvPicPr>
          <p:cNvPr id="5" name="Picture 4" descr="Screen Shot 2012-10-03 at 1.31.54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4343400"/>
            <a:ext cx="1154203" cy="1021979"/>
          </a:xfrm>
          <a:prstGeom prst="rect">
            <a:avLst/>
          </a:prstGeom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7500"/>
            <a:ext cx="8382000" cy="10525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err="1" smtClean="0">
                <a:solidFill>
                  <a:srgbClr val="464646"/>
                </a:solidFill>
                <a:latin typeface="Lucida Sans Unicode" charset="0"/>
              </a:rPr>
              <a:t>Maxeler</a:t>
            </a:r>
            <a:r>
              <a:rPr lang="en-US" sz="3600" b="1" dirty="0" smtClean="0">
                <a:solidFill>
                  <a:srgbClr val="464646"/>
                </a:solidFill>
                <a:latin typeface="Lucida Sans Unicode" charset="0"/>
              </a:rPr>
              <a:t>: Teaching (Google: </a:t>
            </a:r>
            <a:r>
              <a:rPr lang="en-US" sz="3600" b="1" dirty="0" err="1" smtClean="0">
                <a:solidFill>
                  <a:srgbClr val="464646"/>
                </a:solidFill>
                <a:latin typeface="Lucida Sans Unicode" charset="0"/>
              </a:rPr>
              <a:t>prof</a:t>
            </a:r>
            <a:r>
              <a:rPr lang="en-US" sz="3600" b="1" dirty="0" smtClean="0">
                <a:solidFill>
                  <a:srgbClr val="464646"/>
                </a:solidFill>
                <a:latin typeface="Lucida Sans Unicode" charset="0"/>
              </a:rPr>
              <a:t> </a:t>
            </a:r>
            <a:r>
              <a:rPr lang="en-US" sz="3600" b="1" dirty="0" err="1" smtClean="0">
                <a:solidFill>
                  <a:srgbClr val="464646"/>
                </a:solidFill>
                <a:latin typeface="Lucida Sans Unicode" charset="0"/>
              </a:rPr>
              <a:t>vm</a:t>
            </a:r>
            <a:r>
              <a:rPr lang="en-US" sz="3600" b="1" dirty="0" smtClean="0">
                <a:solidFill>
                  <a:srgbClr val="464646"/>
                </a:solidFill>
                <a:latin typeface="Lucida Sans Unicode" charset="0"/>
              </a:rPr>
              <a:t>)</a:t>
            </a:r>
            <a:endParaRPr lang="en-US" sz="3600" b="1" dirty="0">
              <a:solidFill>
                <a:srgbClr val="464646"/>
              </a:solidFill>
              <a:latin typeface="Lucida Sans Unicode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914400"/>
            <a:ext cx="8226425" cy="5438775"/>
          </a:xfrm>
          <a:ln/>
        </p:spPr>
        <p:txBody>
          <a:bodyPr tIns="0" anchor="ctr"/>
          <a:lstStyle/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TEACHING, VLSI, </a:t>
            </a:r>
            <a:r>
              <a:rPr lang="en-US" sz="1600" dirty="0" err="1" smtClean="0"/>
              <a:t>PowerPoints</a:t>
            </a:r>
            <a:r>
              <a:rPr lang="en-US" sz="1600" dirty="0" smtClean="0"/>
              <a:t>, </a:t>
            </a:r>
            <a:r>
              <a:rPr lang="en-US" sz="1600" dirty="0" err="1" smtClean="0"/>
              <a:t>Maxeler</a:t>
            </a:r>
            <a:r>
              <a:rPr lang="en-US" sz="1600" dirty="0" smtClean="0"/>
              <a:t>: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6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err="1" smtClean="0"/>
              <a:t>Maxeler</a:t>
            </a:r>
            <a:r>
              <a:rPr lang="en-US" sz="1600" dirty="0" smtClean="0"/>
              <a:t> </a:t>
            </a:r>
            <a:r>
              <a:rPr lang="en-US" sz="1600" dirty="0" err="1" smtClean="0"/>
              <a:t>Veljko</a:t>
            </a:r>
            <a:r>
              <a:rPr lang="en-US" sz="1600" dirty="0" smtClean="0"/>
              <a:t> Explanations, August 2012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err="1" smtClean="0"/>
              <a:t>Maxeler</a:t>
            </a:r>
            <a:r>
              <a:rPr lang="en-US" sz="1600" dirty="0" smtClean="0"/>
              <a:t> </a:t>
            </a:r>
            <a:r>
              <a:rPr lang="en-US" sz="1600" dirty="0" err="1" smtClean="0"/>
              <a:t>Veljko</a:t>
            </a:r>
            <a:r>
              <a:rPr lang="en-US" sz="1600" dirty="0" smtClean="0"/>
              <a:t> </a:t>
            </a:r>
            <a:r>
              <a:rPr lang="en-US" sz="1600" dirty="0" err="1" smtClean="0"/>
              <a:t>Anegdotic</a:t>
            </a:r>
            <a:r>
              <a:rPr lang="en-US" sz="1600" dirty="0" smtClean="0"/>
              <a:t>, 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err="1" smtClean="0"/>
              <a:t>Maxeler</a:t>
            </a:r>
            <a:r>
              <a:rPr lang="en-US" sz="1600" dirty="0" smtClean="0"/>
              <a:t> Oskar Talk, August 2012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err="1" smtClean="0"/>
              <a:t>Maxeler</a:t>
            </a:r>
            <a:r>
              <a:rPr lang="en-US" sz="1600" dirty="0" smtClean="0"/>
              <a:t> Forbes Article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Flyer by JP Morgan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Flyer by </a:t>
            </a:r>
            <a:r>
              <a:rPr lang="en-US" sz="1600" dirty="0" err="1" smtClean="0"/>
              <a:t>Maxeler</a:t>
            </a:r>
            <a:r>
              <a:rPr lang="en-US" sz="1600" dirty="0" smtClean="0"/>
              <a:t> HPC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>
                <a:solidFill>
                  <a:srgbClr val="FF0000"/>
                </a:solidFill>
              </a:rPr>
              <a:t>Tutorial Slides by Sasha and </a:t>
            </a:r>
            <a:r>
              <a:rPr lang="en-US" sz="1600" dirty="0" err="1" smtClean="0">
                <a:solidFill>
                  <a:srgbClr val="FF0000"/>
                </a:solidFill>
              </a:rPr>
              <a:t>Veljko</a:t>
            </a:r>
            <a:r>
              <a:rPr lang="en-US" sz="1600" dirty="0" smtClean="0">
                <a:solidFill>
                  <a:srgbClr val="FF0000"/>
                </a:solidFill>
              </a:rPr>
              <a:t>: Practice (Current Update)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Paper, unconditionally accepted for Advances in Computers by Elsevier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Paper, unconditionally accepted for Communications of the ACM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>
                <a:solidFill>
                  <a:srgbClr val="FF0000"/>
                </a:solidFill>
              </a:rPr>
              <a:t>Tutorial Slides by Oskar: Theory (7 parts)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Slides by Jacob, New York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Slides by Jacob, Alabama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>
                <a:solidFill>
                  <a:srgbClr val="FF0000"/>
                </a:solidFill>
              </a:rPr>
              <a:t>Slides by Sasha: Practice (Current Update)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err="1" smtClean="0"/>
              <a:t>Maxeler</a:t>
            </a:r>
            <a:r>
              <a:rPr lang="en-US" sz="1600" dirty="0" smtClean="0"/>
              <a:t> in Meteorology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err="1" smtClean="0"/>
              <a:t>Maxeler</a:t>
            </a:r>
            <a:r>
              <a:rPr lang="en-US" sz="1600" dirty="0" smtClean="0"/>
              <a:t> in Mathematics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>
                <a:solidFill>
                  <a:srgbClr val="FF0000"/>
                </a:solidFill>
              </a:rPr>
              <a:t>Examples generated in </a:t>
            </a:r>
            <a:r>
              <a:rPr lang="en-US" sz="1600" dirty="0" smtClean="0">
                <a:solidFill>
                  <a:srgbClr val="FF0000"/>
                </a:solidFill>
              </a:rPr>
              <a:t>Belgrade and Worldwide</a:t>
            </a:r>
            <a:endParaRPr lang="en-US" sz="1600" dirty="0" smtClean="0">
              <a:solidFill>
                <a:srgbClr val="FF0000"/>
              </a:solidFill>
            </a:endParaRP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600" dirty="0" smtClean="0">
              <a:solidFill>
                <a:schemeClr val="tx1"/>
              </a:solidFill>
            </a:endParaRP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THE COURSE ALSO INCLUDES DARPA METHODOLOGY FOR MICROPROCESSOR DESIGN,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with an example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153401" y="6333931"/>
            <a:ext cx="838200" cy="371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526E583-9395-4E10-8363-D65F67BBAB13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51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1000"/>
            <a:ext cx="8915400" cy="10525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err="1" smtClean="0">
                <a:solidFill>
                  <a:srgbClr val="464646"/>
                </a:solidFill>
                <a:latin typeface="Lucida Sans Unicode" charset="0"/>
              </a:rPr>
              <a:t>Maxeler</a:t>
            </a:r>
            <a:r>
              <a:rPr lang="en-US" sz="3200" b="1" dirty="0" smtClean="0">
                <a:solidFill>
                  <a:srgbClr val="464646"/>
                </a:solidFill>
                <a:latin typeface="Lucida Sans Unicode" charset="0"/>
              </a:rPr>
              <a:t>: Research (Google: good method)</a:t>
            </a:r>
            <a:endParaRPr lang="en-US" sz="3200" b="1" dirty="0">
              <a:solidFill>
                <a:srgbClr val="464646"/>
              </a:solidFill>
              <a:latin typeface="Lucida Sans Unicode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190625"/>
            <a:ext cx="9144000" cy="5438775"/>
          </a:xfrm>
          <a:ln/>
        </p:spPr>
        <p:txBody>
          <a:bodyPr tIns="0" anchor="ctr">
            <a:normAutofit fontScale="92500" lnSpcReduction="10000"/>
          </a:bodyPr>
          <a:lstStyle/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 smtClean="0"/>
              <a:t>Structure of a Typical Research Paper: Scenario #</a:t>
            </a:r>
            <a:r>
              <a:rPr lang="en-US" sz="2400" b="1" dirty="0" smtClean="0"/>
              <a:t>1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 smtClean="0"/>
              <a:t>[Comparison of Platforms for One Algorithm]</a:t>
            </a:r>
            <a:endParaRPr lang="en-US" sz="2400" b="1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Curve A: </a:t>
            </a:r>
            <a:r>
              <a:rPr lang="en-US" sz="2400" dirty="0" err="1" smtClean="0"/>
              <a:t>MultiCore</a:t>
            </a:r>
            <a:r>
              <a:rPr lang="en-US" sz="2400" dirty="0" smtClean="0"/>
              <a:t> of approximately the same </a:t>
            </a:r>
            <a:r>
              <a:rPr lang="en-US" sz="2400" dirty="0" err="1" smtClean="0"/>
              <a:t>PurchasePrice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Curve </a:t>
            </a:r>
            <a:r>
              <a:rPr lang="en-US" sz="2400" dirty="0" smtClean="0"/>
              <a:t>B: </a:t>
            </a:r>
            <a:r>
              <a:rPr lang="en-US" sz="2400" dirty="0" err="1" smtClean="0"/>
              <a:t>ManyCore</a:t>
            </a:r>
            <a:r>
              <a:rPr lang="en-US" sz="2400" dirty="0" smtClean="0"/>
              <a:t> </a:t>
            </a:r>
            <a:r>
              <a:rPr lang="en-US" sz="2400" dirty="0" smtClean="0"/>
              <a:t>of approximately the same </a:t>
            </a:r>
            <a:r>
              <a:rPr lang="en-US" sz="2400" dirty="0" err="1" smtClean="0"/>
              <a:t>PurchasePrice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Curve </a:t>
            </a:r>
            <a:r>
              <a:rPr lang="en-US" sz="2400" dirty="0" smtClean="0"/>
              <a:t>C: </a:t>
            </a:r>
            <a:r>
              <a:rPr lang="en-US" sz="2400" dirty="0" err="1" smtClean="0"/>
              <a:t>Maxeler</a:t>
            </a:r>
            <a:r>
              <a:rPr lang="en-US" sz="2400" dirty="0" smtClean="0"/>
              <a:t> after a direct algorithm migration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Curve </a:t>
            </a:r>
            <a:r>
              <a:rPr lang="en-US" sz="2400" dirty="0" smtClean="0"/>
              <a:t>D: </a:t>
            </a:r>
            <a:r>
              <a:rPr lang="en-US" sz="2400" dirty="0" err="1" smtClean="0"/>
              <a:t>Maxeler</a:t>
            </a:r>
            <a:r>
              <a:rPr lang="en-US" sz="2400" dirty="0" smtClean="0"/>
              <a:t> after algorithmic </a:t>
            </a:r>
            <a:r>
              <a:rPr lang="en-US" sz="2400" dirty="0" smtClean="0"/>
              <a:t>improvements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Curve </a:t>
            </a:r>
            <a:r>
              <a:rPr lang="en-US" sz="2400" dirty="0" smtClean="0"/>
              <a:t>E: </a:t>
            </a:r>
            <a:r>
              <a:rPr lang="en-US" sz="2400" dirty="0" err="1" smtClean="0"/>
              <a:t>Maxeler</a:t>
            </a:r>
            <a:r>
              <a:rPr lang="en-US" sz="2400" dirty="0" smtClean="0"/>
              <a:t> after data choreography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Curve F: </a:t>
            </a:r>
            <a:r>
              <a:rPr lang="en-US" sz="2400" dirty="0" err="1" smtClean="0"/>
              <a:t>Maxeler</a:t>
            </a:r>
            <a:r>
              <a:rPr lang="en-US" sz="2400" dirty="0" smtClean="0"/>
              <a:t> after precision modifications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 smtClean="0"/>
              <a:t>Structure of a Typical Research Paper: Scenario #</a:t>
            </a:r>
            <a:r>
              <a:rPr lang="en-US" sz="2400" b="1" dirty="0" smtClean="0"/>
              <a:t>2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 smtClean="0"/>
              <a:t>[Ranking of Algorithms for One Application]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err="1" smtClean="0"/>
              <a:t>CurveSet</a:t>
            </a:r>
            <a:r>
              <a:rPr lang="en-US" sz="2400" dirty="0" smtClean="0"/>
              <a:t> A: Comparison of Algorithms on a </a:t>
            </a:r>
            <a:r>
              <a:rPr lang="en-US" sz="2400" dirty="0" err="1" smtClean="0"/>
              <a:t>MultiCore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err="1" smtClean="0"/>
              <a:t>CurveSet</a:t>
            </a:r>
            <a:r>
              <a:rPr lang="en-US" sz="2400" dirty="0" smtClean="0"/>
              <a:t> B: Comparison of Algorithms on a </a:t>
            </a:r>
            <a:r>
              <a:rPr lang="en-US" sz="2400" dirty="0" err="1" smtClean="0"/>
              <a:t>ManyCore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err="1" smtClean="0"/>
              <a:t>CurveSet</a:t>
            </a:r>
            <a:r>
              <a:rPr lang="en-US" sz="2400" dirty="0" smtClean="0"/>
              <a:t> C: Comparison on </a:t>
            </a:r>
            <a:r>
              <a:rPr lang="en-US" sz="2400" dirty="0" err="1" smtClean="0"/>
              <a:t>Maxeler</a:t>
            </a:r>
            <a:r>
              <a:rPr lang="en-US" sz="2400" dirty="0" smtClean="0"/>
              <a:t>, after a direct algorithm migration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err="1" smtClean="0"/>
              <a:t>CurveSet</a:t>
            </a:r>
            <a:r>
              <a:rPr lang="en-US" sz="2400" dirty="0" smtClean="0"/>
              <a:t> D: Comparison on </a:t>
            </a:r>
            <a:r>
              <a:rPr lang="en-US" sz="2400" dirty="0" err="1" smtClean="0"/>
              <a:t>Maxeler</a:t>
            </a:r>
            <a:r>
              <a:rPr lang="en-US" sz="2400" dirty="0" smtClean="0"/>
              <a:t>, after algorithmic </a:t>
            </a:r>
            <a:r>
              <a:rPr lang="en-US" sz="2400" dirty="0" smtClean="0"/>
              <a:t>improvements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err="1" smtClean="0"/>
              <a:t>CurveSet</a:t>
            </a:r>
            <a:r>
              <a:rPr lang="en-US" sz="2400" dirty="0" smtClean="0"/>
              <a:t> E: Comparison on </a:t>
            </a:r>
            <a:r>
              <a:rPr lang="en-US" sz="2400" dirty="0" err="1" smtClean="0"/>
              <a:t>Maxeler</a:t>
            </a:r>
            <a:r>
              <a:rPr lang="en-US" sz="2400" dirty="0" smtClean="0"/>
              <a:t>, after data </a:t>
            </a:r>
            <a:r>
              <a:rPr lang="en-US" sz="2400" dirty="0" smtClean="0"/>
              <a:t>choreography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err="1" smtClean="0"/>
              <a:t>CurveSet</a:t>
            </a:r>
            <a:r>
              <a:rPr lang="en-US" sz="2400" dirty="0" smtClean="0"/>
              <a:t> F: Comparison on </a:t>
            </a:r>
            <a:r>
              <a:rPr lang="en-US" sz="2400" dirty="0" err="1" smtClean="0"/>
              <a:t>Maxeler</a:t>
            </a:r>
            <a:r>
              <a:rPr lang="en-US" sz="2400" dirty="0" smtClean="0"/>
              <a:t>, after precision modifications</a:t>
            </a:r>
            <a:endParaRPr lang="en-US" sz="2400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153401" y="6324599"/>
            <a:ext cx="838200" cy="314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59DB028-63A7-4D9C-9D56-46E57401DEA0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53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1000"/>
            <a:ext cx="8915400" cy="10525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err="1" smtClean="0">
                <a:solidFill>
                  <a:srgbClr val="464646"/>
                </a:solidFill>
                <a:latin typeface="Lucida Sans Unicode" charset="0"/>
              </a:rPr>
              <a:t>Maxeler</a:t>
            </a:r>
            <a:r>
              <a:rPr lang="en-US" sz="3200" b="1" dirty="0" smtClean="0">
                <a:solidFill>
                  <a:srgbClr val="464646"/>
                </a:solidFill>
                <a:latin typeface="Lucida Sans Unicode" charset="0"/>
              </a:rPr>
              <a:t>: Topics (Google: </a:t>
            </a:r>
            <a:r>
              <a:rPr lang="en-US" sz="3200" b="1" dirty="0" err="1" smtClean="0">
                <a:solidFill>
                  <a:srgbClr val="464646"/>
                </a:solidFill>
                <a:latin typeface="Lucida Sans Unicode" charset="0"/>
              </a:rPr>
              <a:t>HiPeac</a:t>
            </a:r>
            <a:r>
              <a:rPr lang="en-US" sz="3200" b="1" dirty="0" smtClean="0">
                <a:solidFill>
                  <a:srgbClr val="464646"/>
                </a:solidFill>
                <a:latin typeface="Lucida Sans Unicode" charset="0"/>
              </a:rPr>
              <a:t> Berlin)</a:t>
            </a:r>
            <a:endParaRPr lang="en-US" sz="3200" b="1" dirty="0">
              <a:solidFill>
                <a:srgbClr val="464646"/>
              </a:solidFill>
              <a:latin typeface="Lucida Sans Unicode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1190625"/>
            <a:ext cx="7620000" cy="5438775"/>
          </a:xfrm>
          <a:ln/>
        </p:spPr>
        <p:txBody>
          <a:bodyPr tIns="0" anchor="ctr">
            <a:normAutofit fontScale="92500" lnSpcReduction="10000"/>
          </a:bodyPr>
          <a:lstStyle/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b="1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b="1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 smtClean="0"/>
              <a:t>SRB (TR):</a:t>
            </a:r>
          </a:p>
          <a:p>
            <a:pPr indent="-338138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KG: Blood Flow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NS: Combinatorial Math</a:t>
            </a:r>
          </a:p>
          <a:p>
            <a:pPr indent="-338138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BG1: </a:t>
            </a:r>
            <a:r>
              <a:rPr lang="en-US" sz="2400" dirty="0" err="1" smtClean="0"/>
              <a:t>MiSANU</a:t>
            </a:r>
            <a:r>
              <a:rPr lang="en-US" sz="2400" dirty="0" smtClean="0"/>
              <a:t> Math</a:t>
            </a:r>
          </a:p>
          <a:p>
            <a:pPr indent="-338138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BG2: </a:t>
            </a:r>
            <a:r>
              <a:rPr lang="en-US" sz="2400" dirty="0" err="1" smtClean="0"/>
              <a:t>Meteos</a:t>
            </a:r>
            <a:r>
              <a:rPr lang="en-US" sz="2400" dirty="0" smtClean="0"/>
              <a:t> Meteorology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BG3: </a:t>
            </a:r>
            <a:r>
              <a:rPr lang="en-US" sz="2400" dirty="0" smtClean="0"/>
              <a:t>Physics (Gross </a:t>
            </a:r>
            <a:r>
              <a:rPr lang="en-US" sz="2400" dirty="0" err="1" smtClean="0"/>
              <a:t>Pitaevskii</a:t>
            </a:r>
            <a:r>
              <a:rPr lang="en-US" sz="2400" dirty="0" smtClean="0"/>
              <a:t> 3D real)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BG4: Physics </a:t>
            </a:r>
            <a:r>
              <a:rPr lang="en-US" sz="2400" dirty="0" smtClean="0"/>
              <a:t>(Gross </a:t>
            </a:r>
            <a:r>
              <a:rPr lang="en-US" sz="2400" dirty="0" err="1" smtClean="0"/>
              <a:t>Pitaevskii</a:t>
            </a:r>
            <a:r>
              <a:rPr lang="en-US" sz="2400" dirty="0" smtClean="0"/>
              <a:t> </a:t>
            </a:r>
            <a:r>
              <a:rPr lang="en-US" sz="2400" dirty="0" smtClean="0"/>
              <a:t>3D imaginary)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          (reusability with MPI/</a:t>
            </a:r>
            <a:r>
              <a:rPr lang="en-US" sz="2400" dirty="0" err="1" smtClean="0"/>
              <a:t>OpenMP</a:t>
            </a:r>
            <a:r>
              <a:rPr lang="en-US" sz="2400" dirty="0" smtClean="0"/>
              <a:t> vs effort to accelerate)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 smtClean="0"/>
              <a:t>FP7 (Call 11</a:t>
            </a:r>
            <a:r>
              <a:rPr lang="en-US" sz="2400" b="1" dirty="0" smtClean="0"/>
              <a:t>):</a:t>
            </a:r>
          </a:p>
          <a:p>
            <a:pPr indent="-338138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University of Siena, Italy,</a:t>
            </a:r>
          </a:p>
          <a:p>
            <a:pPr indent="-338138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ICL</a:t>
            </a:r>
            <a:r>
              <a:rPr lang="en-US" sz="2400" dirty="0" smtClean="0"/>
              <a:t>, UK,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BSC, Spain,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QPLAN, Greece,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ETF, Serbia,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IJS</a:t>
            </a:r>
            <a:r>
              <a:rPr lang="en-US" sz="2400" dirty="0" smtClean="0"/>
              <a:t>, Slovenia, …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 smtClean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153400" y="6248399"/>
            <a:ext cx="866775" cy="390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C65650C-2332-428A-8B89-CCAB6CA96091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55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00100" y="0"/>
            <a:ext cx="10287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-152400" y="6238875"/>
            <a:ext cx="2223984" cy="5488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Times New Roman" pitchFamily="16" charset="0"/>
              </a:rPr>
              <a:t>   vm@etf.rs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6200" y="-131872"/>
            <a:ext cx="3657600" cy="180827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0" dirty="0" smtClean="0">
                <a:solidFill>
                  <a:srgbClr val="595959"/>
                </a:solidFill>
                <a:latin typeface="Times New Roman" pitchFamily="16" charset="0"/>
              </a:rPr>
              <a:t>Q&amp;A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9" name="Picture 3" descr="D:\1nenad\max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r>
              <a:rPr lang="en-US" dirty="0" smtClean="0"/>
              <a:t>/55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ControlFlow</a:t>
            </a:r>
            <a:r>
              <a:rPr lang="en-GB" dirty="0" smtClean="0"/>
              <a:t> vs. </a:t>
            </a:r>
            <a:r>
              <a:rPr lang="en-GB" dirty="0" err="1" smtClean="0"/>
              <a:t>DataFlow</a:t>
            </a:r>
            <a:endParaRPr lang="en-GB" dirty="0"/>
          </a:p>
        </p:txBody>
      </p:sp>
      <p:pic>
        <p:nvPicPr>
          <p:cNvPr id="1026" name="Picture 2" descr="http://www.maxeler.com/media/Controlflow-600x5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4114800" cy="3579876"/>
          </a:xfrm>
          <a:prstGeom prst="rect">
            <a:avLst/>
          </a:prstGeom>
          <a:noFill/>
        </p:spPr>
      </p:pic>
      <p:pic>
        <p:nvPicPr>
          <p:cNvPr id="1028" name="Picture 4" descr="http://www.maxeler.com/media/Dataflow-600x5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828800"/>
            <a:ext cx="4724400" cy="4188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DataFlow</a:t>
            </a:r>
            <a:r>
              <a:rPr lang="en-GB" dirty="0" smtClean="0"/>
              <a:t> Programming (1C +5Java)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8</a:t>
            </a:fld>
            <a:r>
              <a:rPr lang="en-US" dirty="0" smtClean="0"/>
              <a:t>/55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 descr="Fig_SimpleMAVKernelSourceGrap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52520"/>
            <a:ext cx="8358214" cy="459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xBlue slides - wave footer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Calibri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2847</TotalTime>
  <Words>1631</Words>
  <Application>Microsoft Office PowerPoint</Application>
  <PresentationFormat>On-screen Show (4:3)</PresentationFormat>
  <Paragraphs>424</Paragraphs>
  <Slides>55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Paper</vt:lpstr>
      <vt:lpstr>MaxBlue slides - wave footer</vt:lpstr>
      <vt:lpstr>Office Theme</vt:lpstr>
      <vt:lpstr>1_Office Theme</vt:lpstr>
      <vt:lpstr>2_Office Theme</vt:lpstr>
      <vt:lpstr>Equazione</vt:lpstr>
      <vt:lpstr>DataFlow SuperComputing  for ExaScale Applications:  Revisiting the Algorithms</vt:lpstr>
      <vt:lpstr>Essence of the Paradigm:</vt:lpstr>
      <vt:lpstr>European Dimension of the Paradigm:</vt:lpstr>
      <vt:lpstr>ControlFlow vs. DataFlow:</vt:lpstr>
      <vt:lpstr>Essence of the DataFlow Approach!</vt:lpstr>
      <vt:lpstr>Slide 6</vt:lpstr>
      <vt:lpstr>ControlFlow vs. DataFlow</vt:lpstr>
      <vt:lpstr>DataFlow Programming (1C +5Java)</vt:lpstr>
      <vt:lpstr>Slide 9</vt:lpstr>
      <vt:lpstr>Slide 10</vt:lpstr>
      <vt:lpstr>Essence: Our Paper in IEEE Computer</vt:lpstr>
      <vt:lpstr>MultiCore</vt:lpstr>
      <vt:lpstr>ManyCore</vt:lpstr>
      <vt:lpstr>ManyCore</vt:lpstr>
      <vt:lpstr>DataFlow</vt:lpstr>
      <vt:lpstr>DataFlow</vt:lpstr>
      <vt:lpstr>Why is DataFlow so Much Faster?</vt:lpstr>
      <vt:lpstr>Why are Electricity Bills so Small?</vt:lpstr>
      <vt:lpstr>Why is the Cubic Foot so Small?</vt:lpstr>
      <vt:lpstr>Required Programming Effort?</vt:lpstr>
      <vt:lpstr>Required Debug Effort?</vt:lpstr>
      <vt:lpstr>Required Compilation Effort?</vt:lpstr>
      <vt:lpstr>Now the Fun Part</vt:lpstr>
      <vt:lpstr>Required Space?</vt:lpstr>
      <vt:lpstr>Required Energy?</vt:lpstr>
      <vt:lpstr>Why Faster?</vt:lpstr>
      <vt:lpstr>Why Faster?</vt:lpstr>
      <vt:lpstr>Why Faster?</vt:lpstr>
      <vt:lpstr>DataFlow for ExaScale DM</vt:lpstr>
      <vt:lpstr>Maxeler Hardware</vt:lpstr>
      <vt:lpstr>Major Classes of Algorithms,  from the Computational Perspective</vt:lpstr>
      <vt:lpstr>Coarse Grained: Modeling</vt:lpstr>
      <vt:lpstr>Fine Grained, Shared Data: Monitoring</vt:lpstr>
      <vt:lpstr>Fine Grained, Stateless: The BSOP Control</vt:lpstr>
      <vt:lpstr>Selected Examples</vt:lpstr>
      <vt:lpstr>Slide 36</vt:lpstr>
      <vt:lpstr>Slide 37</vt:lpstr>
      <vt:lpstr>Seismic Imaging</vt:lpstr>
      <vt:lpstr>Slide 39</vt:lpstr>
      <vt:lpstr>Slide 40</vt:lpstr>
      <vt:lpstr>Trace Stacking: Speed-up 217</vt:lpstr>
      <vt:lpstr>Slide 42</vt:lpstr>
      <vt:lpstr>Slide 43</vt:lpstr>
      <vt:lpstr>Slide 44</vt:lpstr>
      <vt:lpstr>Conclusion: Nota Bene</vt:lpstr>
      <vt:lpstr>Slide 46</vt:lpstr>
      <vt:lpstr>The TriPeak</vt:lpstr>
      <vt:lpstr>Core of the Symbiotic Success</vt:lpstr>
      <vt:lpstr>Slide 49</vt:lpstr>
      <vt:lpstr>Maxeler: Teaching (Google: prof vm)</vt:lpstr>
      <vt:lpstr>Slide 51</vt:lpstr>
      <vt:lpstr>Maxeler: Research (Google: good method)</vt:lpstr>
      <vt:lpstr>Slide 53</vt:lpstr>
      <vt:lpstr>Maxeler: Topics (Google: HiPeac Berlin)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F</cp:lastModifiedBy>
  <cp:revision>156</cp:revision>
  <dcterms:created xsi:type="dcterms:W3CDTF">2006-08-16T00:00:00Z</dcterms:created>
  <dcterms:modified xsi:type="dcterms:W3CDTF">2012-11-15T12:58:10Z</dcterms:modified>
</cp:coreProperties>
</file>